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9" r:id="rId4"/>
    <p:sldId id="267" r:id="rId5"/>
    <p:sldId id="257" r:id="rId6"/>
    <p:sldId id="268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8E2"/>
    <a:srgbClr val="B6CFD2"/>
    <a:srgbClr val="A5DDE3"/>
    <a:srgbClr val="3398A3"/>
    <a:srgbClr val="C2DDF6"/>
    <a:srgbClr val="33CCCC"/>
    <a:srgbClr val="168EA6"/>
    <a:srgbClr val="26C3E2"/>
    <a:srgbClr val="0099CC"/>
    <a:srgbClr val="FD4F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1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DED460-E2A4-405F-ACAA-01F017BEE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AA7F848-8075-498F-B463-F44BE1C8C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F85E72D-9E7F-4226-B833-13AC3CDC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D406-74C1-4BB9-9AF6-84E62E78C708}" type="datetimeFigureOut">
              <a:rPr lang="es-PE" smtClean="0"/>
              <a:pPr/>
              <a:t>17/04/2018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4D35517-D86F-4C4F-A527-57403706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0227DB6-E1C4-4509-8C7D-DB150442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8B2-BF28-46D1-BB21-8EF074FD03BF}" type="slidenum">
              <a:rPr lang="es-PE" smtClean="0"/>
              <a:pPr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61480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3CB169-7EBC-4F9B-A233-457ACD29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D54639D-F2A6-4A5C-B269-288CA12B3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38A3C64-C3FE-46AB-9DF4-8D3C1F9D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D406-74C1-4BB9-9AF6-84E62E78C708}" type="datetimeFigureOut">
              <a:rPr lang="es-PE" smtClean="0"/>
              <a:pPr/>
              <a:t>17/04/2018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50DFF22-B09C-4176-B85C-5CBA0092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05E95D0-A922-43BF-916D-C7549482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8B2-BF28-46D1-BB21-8EF074FD03BF}" type="slidenum">
              <a:rPr lang="es-PE" smtClean="0"/>
              <a:pPr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4247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651AB17-70E6-4BC3-86F2-4BF86BD5E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5C5E606-0545-4FEA-9852-A6E76ED3F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1DEF53-363D-429C-91E1-0C2C7D83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D406-74C1-4BB9-9AF6-84E62E78C708}" type="datetimeFigureOut">
              <a:rPr lang="es-PE" smtClean="0"/>
              <a:pPr/>
              <a:t>17/04/2018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A91198E-D8CB-48CC-852C-7A04DCE3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C437196-3066-4C79-9D23-187F3005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8B2-BF28-46D1-BB21-8EF074FD03BF}" type="slidenum">
              <a:rPr lang="es-PE" smtClean="0"/>
              <a:pPr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50796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6084A7-1DEC-40E0-BC6C-25ED1B57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A00DB3E-BB66-415C-A405-A44FA7937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006F25-FFEA-4E67-B851-767BA513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D406-74C1-4BB9-9AF6-84E62E78C708}" type="datetimeFigureOut">
              <a:rPr lang="es-PE" smtClean="0"/>
              <a:pPr/>
              <a:t>17/04/2018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1B2C492-A4D9-4823-8C13-CC756E6B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4EEAE14-9670-4AF0-A005-40823302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8B2-BF28-46D1-BB21-8EF074FD03BF}" type="slidenum">
              <a:rPr lang="es-PE" smtClean="0"/>
              <a:pPr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98117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DACBDB-9113-4474-9269-2AFA02A8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7F5A05B-F662-4786-A496-5042EB3D0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81ADA96-262E-4C24-914C-D5165549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D406-74C1-4BB9-9AF6-84E62E78C708}" type="datetimeFigureOut">
              <a:rPr lang="es-PE" smtClean="0"/>
              <a:pPr/>
              <a:t>17/04/2018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23E1A5-C997-46DC-97F8-6688E9C2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216634F-E9E3-45C1-9C9F-04BEA27A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8B2-BF28-46D1-BB21-8EF074FD03BF}" type="slidenum">
              <a:rPr lang="es-PE" smtClean="0"/>
              <a:pPr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34610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62169D-2B7F-41F1-B7B4-42F8DCA3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DF7FB7F-4424-4689-BED3-BEB989F55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D80DC1A-358C-48A6-8058-709C05AF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FA192DF-0795-47B7-9AC1-952A3B8E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D406-74C1-4BB9-9AF6-84E62E78C708}" type="datetimeFigureOut">
              <a:rPr lang="es-PE" smtClean="0"/>
              <a:pPr/>
              <a:t>17/04/2018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AE5389F-BDBE-40AE-B80E-48B57097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96E3A79-39AC-44C3-8425-35B18622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8B2-BF28-46D1-BB21-8EF074FD03BF}" type="slidenum">
              <a:rPr lang="es-PE" smtClean="0"/>
              <a:pPr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21329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A3196E-C951-4BC5-8E11-E6EF7C4B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F98DE80-3431-4986-9D81-50B9ED2B0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E45037C-01CD-435A-9383-78B1293F4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ECE7D9B-4DCB-4662-A6D9-A8D8C53F3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669F19D-C05F-4398-945B-78804DD36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3B84D8B-3843-426C-A030-3D632359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D406-74C1-4BB9-9AF6-84E62E78C708}" type="datetimeFigureOut">
              <a:rPr lang="es-PE" smtClean="0"/>
              <a:pPr/>
              <a:t>17/04/2018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D3FCED2-4EAB-4DFA-9922-0218BFB3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C38DEFE-CA93-4427-962C-057320CD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8B2-BF28-46D1-BB21-8EF074FD03BF}" type="slidenum">
              <a:rPr lang="es-PE" smtClean="0"/>
              <a:pPr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5712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172F74-7557-447C-9C2D-1AFEA364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397E5E5-C994-4F15-867A-B49EBBD1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D406-74C1-4BB9-9AF6-84E62E78C708}" type="datetimeFigureOut">
              <a:rPr lang="es-PE" smtClean="0"/>
              <a:pPr/>
              <a:t>17/04/2018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22E4F4A-CF5A-4F37-BC46-0F6086BE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9E3C26F-64C6-4CF8-B769-85A117D0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8B2-BF28-46D1-BB21-8EF074FD03BF}" type="slidenum">
              <a:rPr lang="es-PE" smtClean="0"/>
              <a:pPr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92676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1731288-F538-4980-8C9F-EE73B140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D406-74C1-4BB9-9AF6-84E62E78C708}" type="datetimeFigureOut">
              <a:rPr lang="es-PE" smtClean="0"/>
              <a:pPr/>
              <a:t>17/04/2018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21298B5-0D82-45AD-B6C0-22A057B1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75C2E5F-5FB4-4F76-B68A-4C141A86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8B2-BF28-46D1-BB21-8EF074FD03BF}" type="slidenum">
              <a:rPr lang="es-PE" smtClean="0"/>
              <a:pPr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06349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F78330-4DB9-433B-84FF-62934BA5B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736F376-EB8F-4F25-8B76-F8B898F8F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4626DF6-08E3-4BAB-B751-CB0E98E8E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B73102A-CAD8-4E79-905D-6044D978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D406-74C1-4BB9-9AF6-84E62E78C708}" type="datetimeFigureOut">
              <a:rPr lang="es-PE" smtClean="0"/>
              <a:pPr/>
              <a:t>17/04/2018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E201928-E00B-4F30-AC6D-E8BC8B91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9848A25-7539-453D-B68E-77396CF3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8B2-BF28-46D1-BB21-8EF074FD03BF}" type="slidenum">
              <a:rPr lang="es-PE" smtClean="0"/>
              <a:pPr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38161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B1892E-D8CF-4E99-B2E5-C785C6D0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4D67404-D891-4DA3-931D-1FCF08DB7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3885056-7F72-4849-97AC-71AB03417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43A66E8-3556-4BC7-8F41-508FD281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D406-74C1-4BB9-9AF6-84E62E78C708}" type="datetimeFigureOut">
              <a:rPr lang="es-PE" smtClean="0"/>
              <a:pPr/>
              <a:t>17/04/2018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B7972A-6FC7-499D-8903-796D6DF0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161E10A-C0B5-461D-9A65-63CD41FE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708B2-BF28-46D1-BB21-8EF074FD03BF}" type="slidenum">
              <a:rPr lang="es-PE" smtClean="0"/>
              <a:pPr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54817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52D2024-7AD8-46CF-90B0-5CD70327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4DF340D-A441-406E-8C50-BEF7B7ED5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704104-56B9-4424-80A7-FE8BB5690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6D406-74C1-4BB9-9AF6-84E62E78C708}" type="datetimeFigureOut">
              <a:rPr lang="es-PE" smtClean="0"/>
              <a:pPr/>
              <a:t>17/04/2018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807D8EC-C106-4941-9E88-F053D312B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B2BC181-61D1-4205-AE36-5A594453E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708B2-BF28-46D1-BB21-8EF074FD03BF}" type="slidenum">
              <a:rPr lang="es-PE" smtClean="0"/>
              <a:pPr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56537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emf"/><Relationship Id="rId7" Type="http://schemas.openxmlformats.org/officeDocument/2006/relationships/image" Target="cid:image002.png@01D3AFBB.18FF354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emf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5.png"/><Relationship Id="rId5" Type="http://schemas.openxmlformats.org/officeDocument/2006/relationships/image" Target="../media/image17.jpeg"/><Relationship Id="rId10" Type="http://schemas.openxmlformats.org/officeDocument/2006/relationships/image" Target="../media/image4.emf"/><Relationship Id="rId4" Type="http://schemas.openxmlformats.org/officeDocument/2006/relationships/image" Target="../media/image16.jpeg"/><Relationship Id="rId9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1F683A-2A5B-4A9D-8D52-8C0E07DC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3" y="1278194"/>
            <a:ext cx="4849089" cy="4473677"/>
          </a:xfrm>
        </p:spPr>
        <p:txBody>
          <a:bodyPr>
            <a:normAutofit fontScale="90000"/>
          </a:bodyPr>
          <a:lstStyle/>
          <a:p>
            <a:r>
              <a:rPr lang="es-PE" altLang="es-PE" dirty="0">
                <a:solidFill>
                  <a:srgbClr val="FF0000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FORO INTERNACIONAL DE EXPORTACIÓN      </a:t>
            </a:r>
            <a:br>
              <a:rPr lang="es-PE" altLang="es-PE" dirty="0">
                <a:solidFill>
                  <a:srgbClr val="FF0000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altLang="es-PE" dirty="0">
                <a:solidFill>
                  <a:srgbClr val="00B050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FRUTAS </a:t>
            </a:r>
            <a:r>
              <a:rPr lang="es-PE" dirty="0">
                <a:solidFill>
                  <a:srgbClr val="00B050"/>
                </a:solidFill>
                <a:latin typeface="Bodoni MT Black" panose="02070A03080606020203" pitchFamily="18" charset="0"/>
              </a:rPr>
              <a:t>A  </a:t>
            </a:r>
            <a:r>
              <a:rPr lang="es-PE" dirty="0">
                <a:solidFill>
                  <a:schemeClr val="accent4"/>
                </a:solidFill>
                <a:latin typeface="Bodoni MT Black" panose="02070A03080606020203" pitchFamily="18" charset="0"/>
              </a:rPr>
              <a:t>ALEMANIA Y LA UNIÓN EUROPEA, </a:t>
            </a:r>
            <a:br>
              <a:rPr lang="es-PE" dirty="0">
                <a:solidFill>
                  <a:schemeClr val="accent4"/>
                </a:solidFill>
                <a:latin typeface="Bodoni MT Black" panose="02070A03080606020203" pitchFamily="18" charset="0"/>
              </a:rPr>
            </a:br>
            <a:r>
              <a:rPr lang="es-PE" dirty="0">
                <a:solidFill>
                  <a:srgbClr val="0070C0"/>
                </a:solidFill>
                <a:latin typeface="Bodoni MT Black" panose="02070A03080606020203" pitchFamily="18" charset="0"/>
              </a:rPr>
              <a:t>MISIÓN COMERCIAL Y</a:t>
            </a:r>
            <a:r>
              <a:rPr lang="es-PE" dirty="0">
                <a:solidFill>
                  <a:schemeClr val="accent4"/>
                </a:solidFill>
                <a:latin typeface="Bodoni MT Black" panose="02070A03080606020203" pitchFamily="18" charset="0"/>
              </a:rPr>
              <a:t/>
            </a:r>
            <a:br>
              <a:rPr lang="es-PE" dirty="0">
                <a:solidFill>
                  <a:schemeClr val="accent4"/>
                </a:solidFill>
                <a:latin typeface="Bodoni MT Black" panose="02070A03080606020203" pitchFamily="18" charset="0"/>
              </a:rPr>
            </a:br>
            <a:r>
              <a:rPr lang="es-PE" dirty="0">
                <a:latin typeface="Bodoni MT Black" panose="02070A03080606020203" pitchFamily="18" charset="0"/>
              </a:rPr>
              <a:t>RUEDA DE NEGOCIOS</a:t>
            </a:r>
            <a:br>
              <a:rPr lang="es-PE" dirty="0">
                <a:latin typeface="Bodoni MT Black" panose="02070A03080606020203" pitchFamily="18" charset="0"/>
              </a:rPr>
            </a:br>
            <a:r>
              <a:rPr lang="es-PE" dirty="0">
                <a:latin typeface="Bodoni MT Black" panose="02070A03080606020203" pitchFamily="18" charset="0"/>
              </a:rPr>
              <a:t/>
            </a:r>
            <a:br>
              <a:rPr lang="es-PE" dirty="0">
                <a:latin typeface="Bodoni MT Black" panose="02070A03080606020203" pitchFamily="18" charset="0"/>
              </a:rPr>
            </a:br>
            <a:r>
              <a:rPr lang="es-PE" dirty="0">
                <a:latin typeface="Bodoni MT Black" panose="02070A03080606020203" pitchFamily="18" charset="0"/>
              </a:rPr>
              <a:t/>
            </a:r>
            <a:br>
              <a:rPr lang="es-PE" dirty="0">
                <a:latin typeface="Bodoni MT Black" panose="02070A03080606020203" pitchFamily="18" charset="0"/>
              </a:rPr>
            </a:br>
            <a:endParaRPr lang="es-PE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A9CC11A3-F3B8-482F-A6B0-218200B94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104" y="1278194"/>
            <a:ext cx="6488982" cy="4473677"/>
          </a:xfrm>
          <a:ln w="41275">
            <a:solidFill>
              <a:srgbClr val="FF0000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CC0BC3E-F0D7-4286-8843-AA92ED4AA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3" y="100447"/>
            <a:ext cx="1561038" cy="5294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23A4F5C-B0C4-4311-8BD8-19AB73A7C2E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7164" y="63501"/>
            <a:ext cx="1443300" cy="5927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DD7F207-266E-4420-937C-1A736B66FE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527" y="80021"/>
            <a:ext cx="807300" cy="5683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0C9BA12-98E8-4383-94EC-C1911D75A770}"/>
              </a:ext>
            </a:extLst>
          </p:cNvPr>
          <p:cNvSpPr/>
          <p:nvPr/>
        </p:nvSpPr>
        <p:spPr>
          <a:xfrm>
            <a:off x="115171" y="4476191"/>
            <a:ext cx="494562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900" dirty="0">
                <a:latin typeface="Bodoni MT Black" panose="02070A03080606020203" pitchFamily="18" charset="0"/>
              </a:rPr>
              <a:t>25 y 26 – ABRIL - 2018</a:t>
            </a:r>
            <a:endParaRPr lang="es-PE" sz="29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C6E62AC-A6D0-4548-8998-AD6414E2A1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7610" y="6302477"/>
            <a:ext cx="1662853" cy="4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481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CF833E37-D375-4739-9BFD-72E9F5442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6612" y="971226"/>
            <a:ext cx="107772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FORO INTERNACIONAL DE EXPORTACIÓN DE FRUTAS </a:t>
            </a:r>
            <a:r>
              <a:rPr lang="es-PE" sz="2000" dirty="0">
                <a:latin typeface="Bodoni MT Black" panose="02070A03080606020203" pitchFamily="18" charset="0"/>
              </a:rPr>
              <a:t>A  ALEMANIA Y LA UNIÓN EUROPEA, MISIÓN COMERCIAL Y RUEDA DE NEGOCIOS</a:t>
            </a:r>
            <a:br>
              <a:rPr lang="es-PE" sz="2000" dirty="0">
                <a:latin typeface="Bodoni MT Black" panose="02070A03080606020203" pitchFamily="18" charset="0"/>
              </a:rPr>
            </a:br>
            <a:endParaRPr kumimoji="0" lang="es-PE" alt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doni MT Black" panose="02070A03080606020203" pitchFamily="18" charset="0"/>
            </a:endParaRP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xmlns="" id="{846FDDCF-A57F-466D-A70F-52970E253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9049" y="2134466"/>
            <a:ext cx="4072659" cy="4072659"/>
          </a:xfr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6167CA61-9A0D-4BE2-A28A-0E2153777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981352"/>
            <a:ext cx="6239437" cy="4238726"/>
          </a:xfrm>
        </p:spPr>
        <p:txBody>
          <a:bodyPr>
            <a:normAutofit lnSpcReduction="10000"/>
          </a:bodyPr>
          <a:lstStyle/>
          <a:p>
            <a:pPr lvl="0"/>
            <a:r>
              <a:rPr lang="es-PE" b="1" dirty="0"/>
              <a:t>OBJETIVOS :</a:t>
            </a:r>
          </a:p>
          <a:p>
            <a:r>
              <a:rPr lang="es-PE" dirty="0"/>
              <a:t> </a:t>
            </a:r>
          </a:p>
          <a:p>
            <a:r>
              <a:rPr lang="es-PE" b="1" dirty="0"/>
              <a:t>Objetivo General: </a:t>
            </a:r>
          </a:p>
          <a:p>
            <a:r>
              <a:rPr lang="es-PE" dirty="0"/>
              <a:t>Promover la oferta exportable de frutas con empresarios del sector y </a:t>
            </a:r>
            <a:r>
              <a:rPr lang="es-PE" dirty="0" err="1"/>
              <a:t>stakeholders</a:t>
            </a:r>
            <a:r>
              <a:rPr lang="es-PE" dirty="0"/>
              <a:t> de la región.</a:t>
            </a:r>
          </a:p>
          <a:p>
            <a:r>
              <a:rPr lang="es-PE" dirty="0"/>
              <a:t> </a:t>
            </a:r>
          </a:p>
          <a:p>
            <a:r>
              <a:rPr lang="es-PE" b="1" dirty="0"/>
              <a:t>Objetivos Específicos: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PE" dirty="0"/>
              <a:t>Organizar oferta frutas y frutas exóticas de la selva central del Perú por medio de empresas y productores relacionadas a las exportaciones mediante una exposición física y virtual – vinculación comercial.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PE" dirty="0"/>
              <a:t>Obtener información para la exportación en cantidad y calidad de frutas y frutas exóticas para Alemania y la Unión Europea.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PE" dirty="0"/>
              <a:t>Promover la asociatividad empresarial como plataforma de relación comercial – internacional.</a:t>
            </a:r>
          </a:p>
          <a:p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9E6C604-A0BF-4595-ABC9-4BF138902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3" y="100447"/>
            <a:ext cx="1561038" cy="5294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50AF4B2-DC3D-46E5-BE92-EBC3B05066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7164" y="63501"/>
            <a:ext cx="1443300" cy="5927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93B5729-4F9A-41E3-8185-868FE66B0CD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527" y="80021"/>
            <a:ext cx="807300" cy="56833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8516276-AC7C-4EA5-8980-FB0CBBDE68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7610" y="6302477"/>
            <a:ext cx="1662853" cy="4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61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6167CA61-9A0D-4BE2-A28A-0E2153777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919750"/>
            <a:ext cx="6517917" cy="382099"/>
          </a:xfrm>
        </p:spPr>
        <p:txBody>
          <a:bodyPr>
            <a:normAutofit/>
          </a:bodyPr>
          <a:lstStyle/>
          <a:p>
            <a:pPr lvl="0" algn="ctr"/>
            <a:r>
              <a:rPr lang="es-PE" b="1" dirty="0"/>
              <a:t>INSTITUCIONES DE LA DELEGACIÓN EUROPEA - ALEMANA</a:t>
            </a:r>
          </a:p>
          <a:p>
            <a:endParaRPr lang="es-PE" dirty="0"/>
          </a:p>
          <a:p>
            <a:endParaRPr lang="es-PE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70BF1ABC-8B2D-4799-813E-4E1075CF6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6435224"/>
              </p:ext>
            </p:extLst>
          </p:nvPr>
        </p:nvGraphicFramePr>
        <p:xfrm>
          <a:off x="836612" y="2433734"/>
          <a:ext cx="6517917" cy="4065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417">
                  <a:extLst>
                    <a:ext uri="{9D8B030D-6E8A-4147-A177-3AD203B41FA5}">
                      <a16:colId xmlns:a16="http://schemas.microsoft.com/office/drawing/2014/main" xmlns="" val="1524246394"/>
                    </a:ext>
                  </a:extLst>
                </a:gridCol>
                <a:gridCol w="909876">
                  <a:extLst>
                    <a:ext uri="{9D8B030D-6E8A-4147-A177-3AD203B41FA5}">
                      <a16:colId xmlns:a16="http://schemas.microsoft.com/office/drawing/2014/main" xmlns="" val="906492579"/>
                    </a:ext>
                  </a:extLst>
                </a:gridCol>
                <a:gridCol w="3087624">
                  <a:extLst>
                    <a:ext uri="{9D8B030D-6E8A-4147-A177-3AD203B41FA5}">
                      <a16:colId xmlns:a16="http://schemas.microsoft.com/office/drawing/2014/main" xmlns="" val="2930131614"/>
                    </a:ext>
                  </a:extLst>
                </a:gridCol>
              </a:tblGrid>
              <a:tr h="3893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DENOMINACIÓN DE INSTITUCIONES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539642"/>
                  </a:ext>
                </a:extLst>
              </a:tr>
              <a:tr h="389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Alemán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Siglas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Español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2938494"/>
                  </a:ext>
                </a:extLst>
              </a:tr>
              <a:tr h="7078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Import Promotion Desk.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IPD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Programa para la promoción de importaciones (a Alemania)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03222125"/>
                  </a:ext>
                </a:extLst>
              </a:tr>
              <a:tr h="11631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Bundesverband Großhandel </a:t>
                      </a:r>
                      <a:r>
                        <a:rPr lang="de-DE" sz="1400" dirty="0" smtClean="0">
                          <a:effectLst/>
                        </a:rPr>
                        <a:t>Außenhandel</a:t>
                      </a:r>
                      <a:r>
                        <a:rPr lang="de-DE" sz="1400" dirty="0">
                          <a:effectLst/>
                        </a:rPr>
                        <a:t>, Dienstleistungen e.V.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BGA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smtClean="0">
                          <a:effectLst/>
                        </a:rPr>
                        <a:t>Federación </a:t>
                      </a:r>
                      <a:r>
                        <a:rPr lang="es-ES" sz="1400" b="1" dirty="0">
                          <a:effectLst/>
                        </a:rPr>
                        <a:t>Alemana de Mayoristas, Comercio Exterior y Servicios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49796279"/>
                  </a:ext>
                </a:extLst>
              </a:tr>
              <a:tr h="7078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Wirtschafts- und Handelsbüro Peru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OCEX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oficina comercial del Perú en el exterior 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4591777"/>
                  </a:ext>
                </a:extLst>
              </a:tr>
              <a:tr h="7078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Deutscher Fruchandelsverband e.V.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DFHV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Asociación Alemana de Comercio de Frutas.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9651652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6CDA865-2000-45B3-A53C-1C1D11F08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3" y="100447"/>
            <a:ext cx="1561038" cy="5294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4AFC878-A820-4356-BF90-029288390F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7164" y="63501"/>
            <a:ext cx="1443300" cy="5927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4CFB69C-84F9-424A-8183-D9FF44DF97E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527" y="80021"/>
            <a:ext cx="807300" cy="568333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DD7BD793-2580-4C4F-8785-18711532A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6612" y="971226"/>
            <a:ext cx="107772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FORO INTERNACIONAL DE EXPORTACIÓN DE FRUTAS </a:t>
            </a:r>
            <a:r>
              <a:rPr lang="es-PE" sz="2000" dirty="0">
                <a:latin typeface="Bodoni MT Black" panose="02070A03080606020203" pitchFamily="18" charset="0"/>
              </a:rPr>
              <a:t>A  ALEMANIA Y LA UNIÓN EUROPEA – RUEDA DE NEGOCIOS</a:t>
            </a:r>
            <a:br>
              <a:rPr lang="es-PE" sz="2000" dirty="0">
                <a:latin typeface="Bodoni MT Black" panose="02070A03080606020203" pitchFamily="18" charset="0"/>
              </a:rPr>
            </a:br>
            <a:endParaRPr kumimoji="0" lang="es-PE" alt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doni MT Black" panose="02070A03080606020203" pitchFamily="18" charset="0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E71AB942-B936-4DB8-B558-AA920168F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8863" y="5527794"/>
            <a:ext cx="2385146" cy="848051"/>
          </a:xfrm>
        </p:spPr>
      </p:pic>
      <p:pic>
        <p:nvPicPr>
          <p:cNvPr id="12" name="Bild 2" descr="cid:image003.png@01CFB242.099948E0">
            <a:extLst>
              <a:ext uri="{FF2B5EF4-FFF2-40B4-BE49-F238E27FC236}">
                <a16:creationId xmlns:a16="http://schemas.microsoft.com/office/drawing/2014/main" xmlns="" id="{6AAA8036-8597-4307-B0CB-52ADC69DC5FC}"/>
              </a:ext>
            </a:extLst>
          </p:cNvPr>
          <p:cNvPicPr/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8330534" y="2896745"/>
            <a:ext cx="2583271" cy="7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6" descr="bga_100_name_rgb">
            <a:extLst>
              <a:ext uri="{FF2B5EF4-FFF2-40B4-BE49-F238E27FC236}">
                <a16:creationId xmlns:a16="http://schemas.microsoft.com/office/drawing/2014/main" xmlns="" id="{6D0D756D-26AF-4161-B7CB-2C18AE29CE8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7691" y="3979032"/>
            <a:ext cx="2072191" cy="97073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C17938F-AF40-4547-AA0B-6A8BDFAAE7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582" y="6375845"/>
            <a:ext cx="1662853" cy="4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00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B42D7C55-4F83-4001-808D-6FAE529F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290" y="1825624"/>
            <a:ext cx="5560289" cy="271031"/>
          </a:xfrm>
          <a:solidFill>
            <a:srgbClr val="FD4F3D"/>
          </a:solidFill>
        </p:spPr>
        <p:txBody>
          <a:bodyPr>
            <a:noAutofit/>
          </a:bodyPr>
          <a:lstStyle/>
          <a:p>
            <a:pPr algn="ctr"/>
            <a:r>
              <a:rPr lang="es-PE" sz="1400" b="1" dirty="0">
                <a:latin typeface="Arial Black" panose="020B0A04020102020204" pitchFamily="34" charset="0"/>
              </a:rPr>
              <a:t>PROGRAMA GENERAL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xmlns="" id="{47D2140C-0D8A-4C58-856E-A8920DE9FE0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784244285"/>
              </p:ext>
            </p:extLst>
          </p:nvPr>
        </p:nvGraphicFramePr>
        <p:xfrm>
          <a:off x="988290" y="2164123"/>
          <a:ext cx="5560289" cy="4107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351">
                  <a:extLst>
                    <a:ext uri="{9D8B030D-6E8A-4147-A177-3AD203B41FA5}">
                      <a16:colId xmlns:a16="http://schemas.microsoft.com/office/drawing/2014/main" xmlns="" val="2839976148"/>
                    </a:ext>
                  </a:extLst>
                </a:gridCol>
                <a:gridCol w="2325684">
                  <a:extLst>
                    <a:ext uri="{9D8B030D-6E8A-4147-A177-3AD203B41FA5}">
                      <a16:colId xmlns:a16="http://schemas.microsoft.com/office/drawing/2014/main" xmlns="" val="1023542631"/>
                    </a:ext>
                  </a:extLst>
                </a:gridCol>
                <a:gridCol w="451538">
                  <a:extLst>
                    <a:ext uri="{9D8B030D-6E8A-4147-A177-3AD203B41FA5}">
                      <a16:colId xmlns:a16="http://schemas.microsoft.com/office/drawing/2014/main" xmlns="" val="1823617643"/>
                    </a:ext>
                  </a:extLst>
                </a:gridCol>
                <a:gridCol w="2334716">
                  <a:extLst>
                    <a:ext uri="{9D8B030D-6E8A-4147-A177-3AD203B41FA5}">
                      <a16:colId xmlns:a16="http://schemas.microsoft.com/office/drawing/2014/main" xmlns="" val="1388329799"/>
                    </a:ext>
                  </a:extLst>
                </a:gridCol>
              </a:tblGrid>
              <a:tr h="182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600" dirty="0">
                          <a:effectLst/>
                        </a:rPr>
                        <a:t>HORA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600" dirty="0">
                          <a:effectLst/>
                        </a:rPr>
                        <a:t>ACTIVIDAD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600" dirty="0">
                          <a:effectLst/>
                        </a:rPr>
                        <a:t>HORA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600" dirty="0">
                          <a:effectLst/>
                        </a:rPr>
                        <a:t>ACTIVIDAD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5471502"/>
                  </a:ext>
                </a:extLst>
              </a:tr>
              <a:tr h="30642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chemeClr val="bg1"/>
                          </a:solidFill>
                          <a:effectLst/>
                        </a:rPr>
                        <a:t>MIÉRCOLES 25 DE ABRIL</a:t>
                      </a:r>
                      <a:endParaRPr lang="es-PE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3004313"/>
                  </a:ext>
                </a:extLst>
              </a:tr>
              <a:tr h="1481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>
                          <a:effectLst/>
                        </a:rPr>
                        <a:t>PRIMERA DELEGACIÓN </a:t>
                      </a:r>
                      <a:endParaRPr lang="es-P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SEGUNDA DELEGACIÓN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4961262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>
                          <a:effectLst/>
                        </a:rPr>
                        <a:t>08:00   </a:t>
                      </a:r>
                      <a:endParaRPr lang="es-P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Recepción de delegación alemana – aeropuerto Francisco </a:t>
                      </a:r>
                      <a:r>
                        <a:rPr lang="es-PE" sz="700" dirty="0" err="1">
                          <a:effectLst/>
                        </a:rPr>
                        <a:t>Carlé</a:t>
                      </a:r>
                      <a:r>
                        <a:rPr lang="es-PE" sz="700" dirty="0">
                          <a:effectLst/>
                        </a:rPr>
                        <a:t>, provincia de Jauja.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08:00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Recepción de delegación alemana – aeropuerto Francisco </a:t>
                      </a:r>
                      <a:r>
                        <a:rPr lang="es-PE" sz="700" dirty="0" err="1">
                          <a:effectLst/>
                        </a:rPr>
                        <a:t>Carlé</a:t>
                      </a:r>
                      <a:r>
                        <a:rPr lang="es-PE" sz="700" dirty="0">
                          <a:effectLst/>
                        </a:rPr>
                        <a:t>, provincia de Jauja.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865610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>
                          <a:effectLst/>
                        </a:rPr>
                        <a:t>08:30 </a:t>
                      </a:r>
                      <a:endParaRPr lang="es-P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Salida de primera delegación de alemanes con destino a Chanchamayo. 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08:30  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Salida de segunda delegación de empresarios alemanes con destino a Satipo.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980589"/>
                  </a:ext>
                </a:extLst>
              </a:tr>
              <a:tr h="280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>
                          <a:effectLst/>
                        </a:rPr>
                        <a:t>11:30 </a:t>
                      </a:r>
                      <a:endParaRPr lang="es-P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>
                          <a:effectLst/>
                        </a:rPr>
                        <a:t>Recepción de primera delegación de alemanes en el Fundo San José,</a:t>
                      </a:r>
                      <a:endParaRPr lang="es-P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13:00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Almuerzo en restaurant turístico (Satipo)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9131405"/>
                  </a:ext>
                </a:extLst>
              </a:tr>
              <a:tr h="235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>
                          <a:effectLst/>
                        </a:rPr>
                        <a:t>12:45  </a:t>
                      </a:r>
                      <a:endParaRPr lang="es-P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Almuerzo con delegación alemana y autoridades – Fundo San José.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7102907"/>
                  </a:ext>
                </a:extLst>
              </a:tr>
              <a:tr h="613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>
                          <a:effectLst/>
                        </a:rPr>
                        <a:t>14:00  </a:t>
                      </a:r>
                      <a:endParaRPr lang="es-P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Recepción de autoridades e invitados en el Foro Internacional de exportación de Frutas de Exportación – Auditorio de la Municipalidad Provincial de Chanchamayo.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14:00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Salida con destino a la Ciudad de San Martín de Pangoa</a:t>
                      </a:r>
                      <a:endParaRPr lang="es-PE" sz="7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 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075397"/>
                  </a:ext>
                </a:extLst>
              </a:tr>
              <a:tr h="304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>
                          <a:effectLst/>
                        </a:rPr>
                        <a:t>14:30 </a:t>
                      </a:r>
                      <a:endParaRPr lang="es-P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Inicio de Foro Internacional de exportación de Frutas (Programa especial).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16:00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Visita a </a:t>
                      </a:r>
                      <a:r>
                        <a:rPr lang="es-PE" sz="700" dirty="0">
                          <a:effectLst/>
                        </a:rPr>
                        <a:t>MARZALA S.A.C. (Productores naranja valencia) - </a:t>
                      </a:r>
                      <a:r>
                        <a:rPr lang="es-ES" sz="700" dirty="0">
                          <a:effectLst/>
                        </a:rPr>
                        <a:t>San Martín de Pangoa</a:t>
                      </a:r>
                      <a:endParaRPr lang="es-PE" sz="7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 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4108330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>
                          <a:effectLst/>
                        </a:rPr>
                        <a:t>17:00  </a:t>
                      </a:r>
                      <a:endParaRPr lang="es-P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>
                          <a:effectLst/>
                        </a:rPr>
                        <a:t>Clausura de Foro Internacional de exportación de Frutas.</a:t>
                      </a:r>
                      <a:endParaRPr lang="es-P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4356414"/>
                  </a:ext>
                </a:extLst>
              </a:tr>
              <a:tr h="201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>
                          <a:effectLst/>
                        </a:rPr>
                        <a:t>17:30 </a:t>
                      </a:r>
                      <a:endParaRPr lang="es-P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Conferencia de Prensa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17:20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Visita a FRUNATURE PERÚ S.A.C </a:t>
                      </a:r>
                      <a:r>
                        <a:rPr lang="es-PE" sz="700" dirty="0">
                          <a:effectLst/>
                        </a:rPr>
                        <a:t>(Productores de piña) - </a:t>
                      </a:r>
                      <a:r>
                        <a:rPr lang="es-ES" sz="700" dirty="0">
                          <a:effectLst/>
                        </a:rPr>
                        <a:t>San Martín de Pangoa</a:t>
                      </a:r>
                      <a:endParaRPr lang="es-PE" sz="7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 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147109"/>
                  </a:ext>
                </a:extLst>
              </a:tr>
              <a:tr h="613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>
                          <a:effectLst/>
                        </a:rPr>
                        <a:t>18:00</a:t>
                      </a:r>
                      <a:endParaRPr lang="es-P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>
                          <a:effectLst/>
                        </a:rPr>
                        <a:t>Visita a exposición de frutas y frutas exóticas y sus derivados (Autoridades, empresarios y periodistas) – Explanada de la Municipalidad Provincial de Chanchamayo.</a:t>
                      </a:r>
                      <a:endParaRPr lang="es-P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5097112"/>
                  </a:ext>
                </a:extLst>
              </a:tr>
              <a:tr h="407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>
                          <a:effectLst/>
                        </a:rPr>
                        <a:t>19:30</a:t>
                      </a:r>
                      <a:endParaRPr lang="es-PE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700" dirty="0">
                          <a:effectLst/>
                        </a:rPr>
                        <a:t>Traslado - Fundo San José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19:30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Acto de bienvenida en Municipalidad de Satipo</a:t>
                      </a:r>
                      <a:endParaRPr lang="es-PE" sz="7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Cena y Pernocte en hotel en la Ciudad de Satipo</a:t>
                      </a:r>
                      <a:endParaRPr lang="es-PE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1" marR="4386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560073"/>
                  </a:ext>
                </a:extLst>
              </a:tr>
            </a:tbl>
          </a:graphicData>
        </a:graphic>
      </p:graphicFrame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xmlns="" id="{01A4C53C-296D-4771-AE4A-0399E29D03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593" y="2380828"/>
            <a:ext cx="5355177" cy="3400112"/>
          </a:xfr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D540698B-0098-4F35-964C-FCD2F75C0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96381"/>
            <a:ext cx="107772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PE" altLang="es-PE" sz="2000" dirty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FORO INTERNACIONAL DE EXPORTACIÓN DE FRUTAS </a:t>
            </a:r>
            <a:r>
              <a:rPr lang="es-PE" sz="2000" dirty="0">
                <a:latin typeface="Bodoni MT Black" panose="02070A03080606020203" pitchFamily="18" charset="0"/>
              </a:rPr>
              <a:t>A  ALEMANIA Y LA UNIÓN EUROPEA – RUEDA DE NEGOCIOS</a:t>
            </a:r>
            <a:endParaRPr lang="es-PE" altLang="es-PE" sz="2000" dirty="0">
              <a:latin typeface="Bodoni MT Black" panose="02070A03080606020203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EBF6C5D-744F-4EAF-A9F1-67F75CF04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3" y="26551"/>
            <a:ext cx="1561038" cy="529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9463F1A-D5B3-43D6-9E59-B2B2BAC29CD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7164" y="63501"/>
            <a:ext cx="1443300" cy="59276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A6AC69B-268F-4FE2-814D-8F51F830CE3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527" y="80021"/>
            <a:ext cx="807300" cy="56833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B027F20-48DB-44E6-912D-24D27018A7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917" y="6343330"/>
            <a:ext cx="1662853" cy="4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991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B5F77E-3FF5-4C17-8D31-1FC51279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3" y="658404"/>
            <a:ext cx="3932237" cy="911226"/>
          </a:xfrm>
        </p:spPr>
        <p:txBody>
          <a:bodyPr>
            <a:normAutofit fontScale="90000"/>
          </a:bodyPr>
          <a:lstStyle/>
          <a:p>
            <a: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FORO INTERNACIONAL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7EE3F6C-3ABE-4B9E-8B6E-11B206459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6813" y="1681315"/>
            <a:ext cx="4493341" cy="5176685"/>
          </a:xfrm>
        </p:spPr>
        <p:txBody>
          <a:bodyPr>
            <a:normAutofit/>
          </a:bodyPr>
          <a:lstStyle/>
          <a:p>
            <a:r>
              <a:rPr lang="es-PE" sz="2000" dirty="0">
                <a:latin typeface="Bodoni MT Black" panose="02070A03080606020203" pitchFamily="18" charset="0"/>
              </a:rPr>
              <a:t>EXPORTACIÓN DE FRUTAS A  ALEMANIA Y LA UNIÓN EUROPEA</a:t>
            </a:r>
          </a:p>
          <a:p>
            <a:endParaRPr lang="es-PE" sz="2000" dirty="0">
              <a:latin typeface="Bodoni MT Black" panose="02070A03080606020203" pitchFamily="18" charset="0"/>
            </a:endParaRPr>
          </a:p>
          <a:p>
            <a:endParaRPr lang="es-PE" sz="2000" dirty="0">
              <a:latin typeface="Bodoni MT Black" panose="02070A03080606020203" pitchFamily="18" charset="0"/>
            </a:endParaRPr>
          </a:p>
          <a:p>
            <a:endParaRPr lang="es-PE" sz="2000" dirty="0">
              <a:latin typeface="Bodoni MT Black" panose="02070A03080606020203" pitchFamily="18" charset="0"/>
            </a:endParaRPr>
          </a:p>
          <a:p>
            <a:endParaRPr lang="es-PE" sz="2000" dirty="0">
              <a:latin typeface="Bodoni MT Black" panose="02070A03080606020203" pitchFamily="18" charset="0"/>
            </a:endParaRPr>
          </a:p>
          <a:p>
            <a:endParaRPr lang="es-PE" sz="2000" dirty="0">
              <a:latin typeface="Bodoni MT Black" panose="02070A03080606020203" pitchFamily="18" charset="0"/>
            </a:endParaRPr>
          </a:p>
          <a:p>
            <a:endParaRPr lang="es-PE" sz="2000" dirty="0">
              <a:latin typeface="Bodoni MT Black" panose="02070A03080606020203" pitchFamily="18" charset="0"/>
            </a:endParaRPr>
          </a:p>
          <a:p>
            <a:endParaRPr lang="es-PE" sz="2000" dirty="0">
              <a:latin typeface="Bodoni MT Black" panose="02070A03080606020203" pitchFamily="18" charset="0"/>
            </a:endParaRPr>
          </a:p>
          <a:p>
            <a:endParaRPr lang="es-PE" sz="2000" dirty="0">
              <a:latin typeface="Bodoni MT Black" panose="02070A03080606020203" pitchFamily="18" charset="0"/>
            </a:endParaRPr>
          </a:p>
          <a:p>
            <a:pPr algn="ctr"/>
            <a:r>
              <a:rPr lang="es-PE" sz="2800" dirty="0">
                <a:latin typeface="Bodoni MT Black" panose="02070A03080606020203" pitchFamily="18" charset="0"/>
              </a:rPr>
              <a:t>25 – ABRIL - 2018</a:t>
            </a:r>
          </a:p>
          <a:p>
            <a:pPr algn="ctr"/>
            <a:r>
              <a:rPr lang="es-PE" sz="2000" dirty="0">
                <a:latin typeface="Bodoni MT Black" panose="02070A03080606020203" pitchFamily="18" charset="0"/>
              </a:rPr>
              <a:t>2:00 p.m. – 4:30 p.m.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754153D-FD42-4CF4-A3A0-FE1A22A15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338" t="9319" r="54355" b="4803"/>
          <a:stretch/>
        </p:blipFill>
        <p:spPr>
          <a:xfrm>
            <a:off x="4680153" y="650717"/>
            <a:ext cx="4060723" cy="5990228"/>
          </a:xfrm>
          <a:prstGeom prst="rect">
            <a:avLst/>
          </a:prstGeom>
        </p:spPr>
      </p:pic>
      <p:sp>
        <p:nvSpPr>
          <p:cNvPr id="11" name="Marcador de texto 3">
            <a:extLst>
              <a:ext uri="{FF2B5EF4-FFF2-40B4-BE49-F238E27FC236}">
                <a16:creationId xmlns:a16="http://schemas.microsoft.com/office/drawing/2014/main" xmlns="" id="{B4325BB0-AFED-4718-9B4C-96687592BB6F}"/>
              </a:ext>
            </a:extLst>
          </p:cNvPr>
          <p:cNvSpPr txBox="1">
            <a:spLocks/>
          </p:cNvSpPr>
          <p:nvPr/>
        </p:nvSpPr>
        <p:spPr>
          <a:xfrm>
            <a:off x="8888361" y="678425"/>
            <a:ext cx="3116826" cy="3195783"/>
          </a:xfrm>
          <a:prstGeom prst="rect">
            <a:avLst/>
          </a:prstGeom>
          <a:solidFill>
            <a:srgbClr val="A6D8E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b="1" dirty="0">
                <a:latin typeface="Modern No. 20" panose="02070704070505020303" pitchFamily="18" charset="0"/>
              </a:rPr>
              <a:t>Temario: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PE" sz="2000" b="1" dirty="0">
                <a:latin typeface="Modern No. 20" panose="02070704070505020303" pitchFamily="18" charset="0"/>
              </a:rPr>
              <a:t>Requisitos legales.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PE" sz="2000" b="1" dirty="0">
                <a:latin typeface="Modern No. 20" panose="02070704070505020303" pitchFamily="18" charset="0"/>
              </a:rPr>
              <a:t>Requerimiento del Mercado Alemán y la Unión Europea.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PE" sz="2000" b="1" dirty="0">
                <a:latin typeface="Modern No. 20" panose="02070704070505020303" pitchFamily="18" charset="0"/>
              </a:rPr>
              <a:t>Comercio Internacional de Frutas.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PE" sz="2000" b="1" dirty="0">
                <a:latin typeface="Modern No. 20" panose="02070704070505020303" pitchFamily="18" charset="0"/>
              </a:rPr>
              <a:t>Potencial de Cooperación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945133CA-563A-4350-8C70-A15E018E7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12" y="2880853"/>
            <a:ext cx="4060723" cy="28838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85376F6-C641-4927-9AE8-C615DB35B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3" y="100447"/>
            <a:ext cx="1561038" cy="529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5CB8CBB-0A4C-432B-B97C-13FA5D98257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57164" y="63501"/>
            <a:ext cx="1443300" cy="5927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2F01AE1-5C19-4AD0-8DD5-56CA4A4A59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527" y="80021"/>
            <a:ext cx="807300" cy="5683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5FA75E5-7FEC-4929-ACC0-D8FDB4C71C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5336" y="5667874"/>
            <a:ext cx="2803452" cy="765700"/>
          </a:xfrm>
          <a:prstGeom prst="rect">
            <a:avLst/>
          </a:prstGeom>
        </p:spPr>
      </p:pic>
      <p:pic>
        <p:nvPicPr>
          <p:cNvPr id="15" name="Picture 266" descr="bga_100_name_rgb">
            <a:extLst>
              <a:ext uri="{FF2B5EF4-FFF2-40B4-BE49-F238E27FC236}">
                <a16:creationId xmlns:a16="http://schemas.microsoft.com/office/drawing/2014/main" xmlns="" id="{F9A98718-D1BF-4F0A-9C96-2969B7E4247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5336" y="4359564"/>
            <a:ext cx="2072191" cy="97073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22537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xmlns="" id="{A49D9E33-6430-4858-A2BC-0341B15AC2B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105547147"/>
              </p:ext>
            </p:extLst>
          </p:nvPr>
        </p:nvGraphicFramePr>
        <p:xfrm>
          <a:off x="838200" y="2207983"/>
          <a:ext cx="5719618" cy="4140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494">
                  <a:extLst>
                    <a:ext uri="{9D8B030D-6E8A-4147-A177-3AD203B41FA5}">
                      <a16:colId xmlns:a16="http://schemas.microsoft.com/office/drawing/2014/main" xmlns="" val="1966559659"/>
                    </a:ext>
                  </a:extLst>
                </a:gridCol>
                <a:gridCol w="2473523">
                  <a:extLst>
                    <a:ext uri="{9D8B030D-6E8A-4147-A177-3AD203B41FA5}">
                      <a16:colId xmlns:a16="http://schemas.microsoft.com/office/drawing/2014/main" xmlns="" val="2529386420"/>
                    </a:ext>
                  </a:extLst>
                </a:gridCol>
                <a:gridCol w="458259">
                  <a:extLst>
                    <a:ext uri="{9D8B030D-6E8A-4147-A177-3AD203B41FA5}">
                      <a16:colId xmlns:a16="http://schemas.microsoft.com/office/drawing/2014/main" xmlns="" val="612713606"/>
                    </a:ext>
                  </a:extLst>
                </a:gridCol>
                <a:gridCol w="2264342">
                  <a:extLst>
                    <a:ext uri="{9D8B030D-6E8A-4147-A177-3AD203B41FA5}">
                      <a16:colId xmlns:a16="http://schemas.microsoft.com/office/drawing/2014/main" xmlns="" val="96652730"/>
                    </a:ext>
                  </a:extLst>
                </a:gridCol>
              </a:tblGrid>
              <a:tr h="269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HORA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ACTIVIDAD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HORA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ACTIVIDAD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264231"/>
                  </a:ext>
                </a:extLst>
              </a:tr>
              <a:tr h="26911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</a:rPr>
                        <a:t>JUEVES 26 DE ABRIL</a:t>
                      </a:r>
                      <a:endParaRPr lang="es-P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4887659"/>
                  </a:ext>
                </a:extLst>
              </a:tr>
              <a:tr h="17631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PRIMERA DELEGACIÓN 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SEGUNDA DELEGACIÓN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3416700"/>
                  </a:ext>
                </a:extLst>
              </a:tr>
              <a:tr h="19976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I PARTE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9700819"/>
                  </a:ext>
                </a:extLst>
              </a:tr>
              <a:tr h="545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08:00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Desayuno de trabajo entre la delegación alemana y organizadores en el Fundo San José Ofrecida por la Cámara de Comercio de Comercio de Chanchamayo (agenda especial)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08:00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Visita a la empresa AGRONEGOCIOS LA CAMPIÑA S.A.C. (Productores de jengibre)  - Satipo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5416838"/>
                  </a:ext>
                </a:extLst>
              </a:tr>
              <a:tr h="269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09:30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Visita a FRUTAS GOLDEN GRUPO VILLACHICA – Chanchamayo.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10:15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Visita a la empresa NATURAL GREEN (Productores de jengibre, granadilla y cúrcuma entre otros) - Pichanaki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0641976"/>
                  </a:ext>
                </a:extLst>
              </a:tr>
              <a:tr h="407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10:30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Visita a empresa manufacturera de frutas y derivados – HIGHLAND COFFEE, provincia de Chanchamayo.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8973792"/>
                  </a:ext>
                </a:extLst>
              </a:tr>
              <a:tr h="269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11:00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Salida de la primera delegación alemana, de Chanchamayo a aeropuerto de Jauja.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12:15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Almuerzo en restaurant turístico en La Merced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388589"/>
                  </a:ext>
                </a:extLst>
              </a:tr>
              <a:tr h="275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HORA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ACTIVIDAD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478866"/>
                  </a:ext>
                </a:extLst>
              </a:tr>
              <a:tr h="30086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II PARTE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(SEGUNDA DELEGACIÓN)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7569001"/>
                  </a:ext>
                </a:extLst>
              </a:tr>
              <a:tr h="269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14:00 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Recepción de la segunda delegación de empresarios alemanes, en el auditorio de la Cámara de Comercio de Chanchamayo.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6463779"/>
                  </a:ext>
                </a:extLst>
              </a:tr>
              <a:tr h="131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14:15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Rueda de negocios – Auditorio de la Cámara de Comercio de Chanchamayo.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4053135"/>
                  </a:ext>
                </a:extLst>
              </a:tr>
              <a:tr h="131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16:00 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Visita al GRUPO FRUTAS GOLDEN </a:t>
                      </a:r>
                      <a:r>
                        <a:rPr lang="es-PE" sz="800">
                          <a:effectLst/>
                        </a:rPr>
                        <a:t>(Productores de pitahaya)</a:t>
                      </a:r>
                      <a:r>
                        <a:rPr lang="es-ES" sz="800">
                          <a:effectLst/>
                        </a:rPr>
                        <a:t> 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8014571"/>
                  </a:ext>
                </a:extLst>
              </a:tr>
              <a:tr h="131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17:00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Salida de la segunda delegación alemana, de Chanchamayo con destino al aeropuerto de Jauja.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6107288"/>
                  </a:ext>
                </a:extLst>
              </a:tr>
              <a:tr h="131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20:30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Pernocte en hotel en la Ciudad de Jauja – Gran Hotel Tunanmarca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2748927"/>
                  </a:ext>
                </a:extLst>
              </a:tr>
              <a:tr h="23443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VIERNES 27 DE ABRIL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3728673"/>
                  </a:ext>
                </a:extLst>
              </a:tr>
              <a:tr h="131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>
                          <a:effectLst/>
                        </a:rPr>
                        <a:t>07:00 </a:t>
                      </a:r>
                      <a:endParaRPr lang="es-P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800" dirty="0">
                          <a:effectLst/>
                        </a:rPr>
                        <a:t>Salida de segunda delegación alemana a Lima del aeropuerto Francisco </a:t>
                      </a:r>
                      <a:r>
                        <a:rPr lang="es-PE" sz="800" dirty="0" err="1">
                          <a:effectLst/>
                        </a:rPr>
                        <a:t>Carlé</a:t>
                      </a:r>
                      <a:r>
                        <a:rPr lang="es-PE" sz="800" dirty="0">
                          <a:effectLst/>
                        </a:rPr>
                        <a:t> – Provincia de Jauja</a:t>
                      </a:r>
                      <a:endParaRPr lang="es-P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9" marR="52749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1789677"/>
                  </a:ext>
                </a:extLst>
              </a:tr>
            </a:tbl>
          </a:graphicData>
        </a:graphic>
      </p:graphicFrame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A776C511-B97E-4DB5-97DE-75AFC9F037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754" y="1825624"/>
            <a:ext cx="5415024" cy="4523144"/>
          </a:xfr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xmlns="" id="{22CC99E4-8342-4B21-A195-371B647023BB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5710379" cy="280267"/>
          </a:xfrm>
          <a:prstGeom prst="rect">
            <a:avLst/>
          </a:prstGeom>
          <a:solidFill>
            <a:srgbClr val="FD4F3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1400" b="1" dirty="0">
                <a:latin typeface="Arial Black" panose="020B0A04020102020204" pitchFamily="34" charset="0"/>
              </a:rPr>
              <a:t>PROGRAMA GENERAL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B6753318-2697-47B0-B770-A30F76C7A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96381"/>
            <a:ext cx="107772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PE" altLang="es-PE" sz="2000" dirty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FORO INTERNACIONAL DE EXPORTACIÓN DE FRUTAS </a:t>
            </a:r>
            <a:r>
              <a:rPr lang="es-PE" sz="2000" dirty="0">
                <a:latin typeface="Bodoni MT Black" panose="02070A03080606020203" pitchFamily="18" charset="0"/>
              </a:rPr>
              <a:t>A  ALEMANIA Y LA UNIÓN EUROPEA – RUEDA DE NEGOCIOS</a:t>
            </a:r>
            <a:endParaRPr lang="es-PE" altLang="es-PE" sz="2000" dirty="0">
              <a:latin typeface="Bodoni MT Black" panose="02070A03080606020203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2479070-D688-4762-9B64-4C649D2AC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3" y="63501"/>
            <a:ext cx="1561038" cy="529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8BF23FF-CCD9-4930-BED1-16031AE2D9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7164" y="63501"/>
            <a:ext cx="1443300" cy="5927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2C704DA-31EC-41F9-A94E-6704ECD7B2C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527" y="80021"/>
            <a:ext cx="807300" cy="5683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439F95A-F273-4C6F-A722-B646F7CC0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917" y="6343330"/>
            <a:ext cx="1662853" cy="4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067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6167CA61-9A0D-4BE2-A28A-0E2153777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61047" y="1891335"/>
            <a:ext cx="4684623" cy="470611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PE" b="1" u="sng" dirty="0"/>
              <a:t>EXPOCISIÓN DE FRUTAS EXOTICAS DE ESTA REGIÓN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b="1" dirty="0" err="1"/>
              <a:t>Camu</a:t>
            </a:r>
            <a:r>
              <a:rPr lang="es-PE" b="1" dirty="0"/>
              <a:t> </a:t>
            </a:r>
            <a:r>
              <a:rPr lang="es-PE" b="1" dirty="0" err="1"/>
              <a:t>Camu</a:t>
            </a:r>
            <a:endParaRPr lang="es-PE" b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b="1" dirty="0"/>
              <a:t>Quito </a:t>
            </a:r>
            <a:r>
              <a:rPr lang="es-PE" b="1" dirty="0" err="1"/>
              <a:t>Quito</a:t>
            </a:r>
            <a:r>
              <a:rPr lang="es-PE" b="1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b="1" dirty="0" err="1"/>
              <a:t>Jackfruit</a:t>
            </a:r>
            <a:r>
              <a:rPr lang="es-PE" b="1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b="1" dirty="0"/>
              <a:t>Carambola.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b="1" dirty="0" err="1"/>
              <a:t>Guanabana</a:t>
            </a:r>
            <a:r>
              <a:rPr lang="es-PE" b="1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b="1" dirty="0"/>
              <a:t>Granadilla.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b="1" dirty="0" err="1"/>
              <a:t>Plantano</a:t>
            </a:r>
            <a:r>
              <a:rPr lang="es-PE" b="1" dirty="0"/>
              <a:t> isla.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b="1" dirty="0"/>
              <a:t>Cocona.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b="1" dirty="0"/>
              <a:t>Arazá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b="1" dirty="0"/>
              <a:t>Pitahaya o fruta del dragón.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b="1" dirty="0" err="1"/>
              <a:t>Rambutan</a:t>
            </a:r>
            <a:endParaRPr lang="es-PE" b="1" dirty="0"/>
          </a:p>
          <a:p>
            <a:pPr algn="ctr"/>
            <a:endParaRPr lang="es-PE" b="1" dirty="0"/>
          </a:p>
          <a:p>
            <a:endParaRPr lang="es-PE" b="1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0A612AD7-6E97-42E9-B009-5448C3C7D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9799" y="1479057"/>
            <a:ext cx="1565066" cy="1565066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9B19465-30FB-458B-B130-72AE87BE69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5142" y="3213894"/>
            <a:ext cx="1565066" cy="15650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581644C-B1AF-450F-BE94-033C90378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490" y="4944149"/>
            <a:ext cx="1565066" cy="15650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F65D4E49-0964-4987-9FE5-C44DD24F4C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3748" y="4944149"/>
            <a:ext cx="1565066" cy="156506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03C7F10-5E6D-4CA5-8FD8-68D8C115D2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07" y="1445514"/>
            <a:ext cx="1640632" cy="164063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55F2C7C-6C12-4997-B0C2-61B68AEA69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758" y="3138328"/>
            <a:ext cx="1640632" cy="16406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97F10A97-C5E5-4239-ABB4-A59F1759B2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3" y="100447"/>
            <a:ext cx="1561038" cy="529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B6B32AA-532E-4DEB-ADC1-63DCAF978B7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57164" y="63501"/>
            <a:ext cx="1443300" cy="59276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D42781D-8769-42D5-A68D-B5BEBE8B60D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36527" y="80021"/>
            <a:ext cx="807300" cy="568333"/>
          </a:xfrm>
          <a:prstGeom prst="rect">
            <a:avLst/>
          </a:prstGeom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xmlns="" id="{A3CB2590-8901-4F92-B7A0-534BABFFC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6612" y="971226"/>
            <a:ext cx="107772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FORO INTERNACIONAL DE EXPORTACIÓN DE FRUTAS </a:t>
            </a:r>
            <a:r>
              <a:rPr lang="es-PE" sz="2000" dirty="0">
                <a:latin typeface="Bodoni MT Black" panose="02070A03080606020203" pitchFamily="18" charset="0"/>
              </a:rPr>
              <a:t>A  ALEMANIA Y LA UNIÓN EUROPEA – RUEDA DE NEGOCIOS</a:t>
            </a:r>
            <a:br>
              <a:rPr lang="es-PE" sz="2000" dirty="0">
                <a:latin typeface="Bodoni MT Black" panose="02070A03080606020203" pitchFamily="18" charset="0"/>
              </a:rPr>
            </a:br>
            <a:endParaRPr kumimoji="0" lang="es-PE" alt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doni MT Black" panose="02070A03080606020203" pitchFamily="18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0DF27BDE-154C-4BA9-B289-E869F0241B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917" y="6343330"/>
            <a:ext cx="1662853" cy="4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49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6167CA61-9A0D-4BE2-A28A-0E2153777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674" y="1280572"/>
            <a:ext cx="7850908" cy="5151940"/>
          </a:xfrm>
        </p:spPr>
        <p:txBody>
          <a:bodyPr>
            <a:normAutofit/>
          </a:bodyPr>
          <a:lstStyle/>
          <a:p>
            <a:pPr lvl="0" algn="ctr"/>
            <a:r>
              <a:rPr lang="es-PE" b="1" dirty="0"/>
              <a:t>CRONOGRAMA GENERAL DE TRABAJO </a:t>
            </a:r>
          </a:p>
          <a:p>
            <a:pPr lvl="0" algn="ctr"/>
            <a:endParaRPr lang="es-PE" b="1" dirty="0"/>
          </a:p>
          <a:p>
            <a:r>
              <a:rPr lang="es-PE" b="1" dirty="0"/>
              <a:t/>
            </a:r>
            <a:br>
              <a:rPr lang="es-PE" b="1" dirty="0"/>
            </a:br>
            <a:endParaRPr lang="es-PE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858FF43D-7E14-484A-BC19-85BD5F341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8258195"/>
              </p:ext>
            </p:extLst>
          </p:nvPr>
        </p:nvGraphicFramePr>
        <p:xfrm>
          <a:off x="156441" y="1700982"/>
          <a:ext cx="8053491" cy="5037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5395">
                  <a:extLst>
                    <a:ext uri="{9D8B030D-6E8A-4147-A177-3AD203B41FA5}">
                      <a16:colId xmlns:a16="http://schemas.microsoft.com/office/drawing/2014/main" xmlns="" val="1242794319"/>
                    </a:ext>
                  </a:extLst>
                </a:gridCol>
                <a:gridCol w="651530">
                  <a:extLst>
                    <a:ext uri="{9D8B030D-6E8A-4147-A177-3AD203B41FA5}">
                      <a16:colId xmlns:a16="http://schemas.microsoft.com/office/drawing/2014/main" xmlns="" val="4162137097"/>
                    </a:ext>
                  </a:extLst>
                </a:gridCol>
                <a:gridCol w="651530">
                  <a:extLst>
                    <a:ext uri="{9D8B030D-6E8A-4147-A177-3AD203B41FA5}">
                      <a16:colId xmlns:a16="http://schemas.microsoft.com/office/drawing/2014/main" xmlns="" val="2801580364"/>
                    </a:ext>
                  </a:extLst>
                </a:gridCol>
                <a:gridCol w="558923">
                  <a:extLst>
                    <a:ext uri="{9D8B030D-6E8A-4147-A177-3AD203B41FA5}">
                      <a16:colId xmlns:a16="http://schemas.microsoft.com/office/drawing/2014/main" xmlns="" val="1788516056"/>
                    </a:ext>
                  </a:extLst>
                </a:gridCol>
                <a:gridCol w="558923">
                  <a:extLst>
                    <a:ext uri="{9D8B030D-6E8A-4147-A177-3AD203B41FA5}">
                      <a16:colId xmlns:a16="http://schemas.microsoft.com/office/drawing/2014/main" xmlns="" val="2638515182"/>
                    </a:ext>
                  </a:extLst>
                </a:gridCol>
                <a:gridCol w="558923">
                  <a:extLst>
                    <a:ext uri="{9D8B030D-6E8A-4147-A177-3AD203B41FA5}">
                      <a16:colId xmlns:a16="http://schemas.microsoft.com/office/drawing/2014/main" xmlns="" val="3521344179"/>
                    </a:ext>
                  </a:extLst>
                </a:gridCol>
                <a:gridCol w="558267">
                  <a:extLst>
                    <a:ext uri="{9D8B030D-6E8A-4147-A177-3AD203B41FA5}">
                      <a16:colId xmlns:a16="http://schemas.microsoft.com/office/drawing/2014/main" xmlns="" val="904305922"/>
                    </a:ext>
                  </a:extLst>
                </a:gridCol>
              </a:tblGrid>
              <a:tr h="2524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ACTIVIDADES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MARZO (semanas)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ABRIL (semanas)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9945893"/>
                  </a:ext>
                </a:extLst>
              </a:tr>
              <a:tr h="25247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lang="es-PE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8966102"/>
                  </a:ext>
                </a:extLst>
              </a:tr>
              <a:tr h="5166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Coordinación multisectorial ente las instituciones que impulsaran el foro. (conformación de comisiones)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3789771"/>
                  </a:ext>
                </a:extLst>
              </a:tr>
              <a:tr h="5166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Convocatoria a las empresas y productores seleccionados del sector frutas.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 </a:t>
                      </a:r>
                      <a:endParaRPr lang="es-PE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PE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 </a:t>
                      </a:r>
                      <a:endParaRPr lang="es-PE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2655398"/>
                  </a:ext>
                </a:extLst>
              </a:tr>
              <a:tr h="2524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Difusión previa en medios sobre el foro de exportación de frutas.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9525450"/>
                  </a:ext>
                </a:extLst>
              </a:tr>
              <a:tr h="2524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Seguimiento y monitoreo de la convocatoria como de las comisiones. 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6077181"/>
                  </a:ext>
                </a:extLst>
              </a:tr>
              <a:tr h="2524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Traslado de la delegación Jauja – La Merced Chanchamayo.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114447"/>
                  </a:ext>
                </a:extLst>
              </a:tr>
              <a:tr h="5166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Desarrollo del foro de exportación de frutas (Día 01): Disertaciones y exposición de la oferta productiva de frutas y frutas exóticas.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180793"/>
                  </a:ext>
                </a:extLst>
              </a:tr>
              <a:tr h="5166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Difusión a los medios en proceso de desarrollo del foro de exportación de frutas.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6238723"/>
                  </a:ext>
                </a:extLst>
              </a:tr>
              <a:tr h="5166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Desarrollo del foro de exportación de frutas (Día 02): visita a empresas exportadoras de fruta en la localidad de Chanchamayo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4423280"/>
                  </a:ext>
                </a:extLst>
              </a:tr>
              <a:tr h="2524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Traslado de la delegación La Merced Chanchamayo – Jauja.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398011"/>
                  </a:ext>
                </a:extLst>
              </a:tr>
              <a:tr h="6872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Difusión a los medios de las conclusiones del foro de exportación de frutas.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6248682"/>
                  </a:ext>
                </a:extLst>
              </a:tr>
              <a:tr h="2524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/>
                          </a:solidFill>
                          <a:effectLst/>
                        </a:rPr>
                        <a:t>Coordinación final multisectorial. </a:t>
                      </a:r>
                      <a:endParaRPr lang="es-P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 X</a:t>
                      </a:r>
                      <a:endParaRPr lang="es-PE" sz="1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41914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C5A173F-CEC8-4B56-AD44-666FDFF1B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3" y="63501"/>
            <a:ext cx="1561038" cy="52943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1BD4840-5DA8-40AE-B1B4-4E675F500A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7164" y="63501"/>
            <a:ext cx="1443300" cy="5927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025591C-BEF2-4B4A-8D3C-2AEAACEF27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527" y="80021"/>
            <a:ext cx="807300" cy="568333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7E0F9B6F-2E10-4443-A1FE-BDA3104EE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6612" y="611011"/>
            <a:ext cx="107772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FORO INTERNACIONAL DE EXPORTACIÓN DE FRUTAS </a:t>
            </a:r>
            <a:r>
              <a:rPr lang="es-PE" sz="2000" dirty="0">
                <a:latin typeface="Bodoni MT Black" panose="02070A03080606020203" pitchFamily="18" charset="0"/>
              </a:rPr>
              <a:t>A  ALEMANIA Y LA UNIÓN EUROPEA – RUEDA DE NEGOCIOS</a:t>
            </a:r>
            <a:br>
              <a:rPr lang="es-PE" sz="2000" dirty="0">
                <a:latin typeface="Bodoni MT Black" panose="02070A03080606020203" pitchFamily="18" charset="0"/>
              </a:rPr>
            </a:br>
            <a:endParaRPr kumimoji="0" lang="es-PE" alt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doni MT Black" panose="02070A03080606020203" pitchFamily="18" charset="0"/>
            </a:endParaRPr>
          </a:p>
        </p:txBody>
      </p:sp>
      <p:pic>
        <p:nvPicPr>
          <p:cNvPr id="19" name="Marcador de contenido 18">
            <a:extLst>
              <a:ext uri="{FF2B5EF4-FFF2-40B4-BE49-F238E27FC236}">
                <a16:creationId xmlns:a16="http://schemas.microsoft.com/office/drawing/2014/main" xmlns="" id="{E7686DA1-4526-4F4B-A3C6-0DE5B49C5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679" y="1702837"/>
            <a:ext cx="3738880" cy="2517058"/>
          </a:xfr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E851A11-EF75-4489-8C3F-977BEAA841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917" y="6343330"/>
            <a:ext cx="1662853" cy="4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7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xmlns="" id="{AF311E29-77B1-409C-8181-2753C2E42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636" y="325613"/>
            <a:ext cx="9625302" cy="5526223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F8CFA3-2BE2-4C89-953C-6DD53487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34" y="3429000"/>
            <a:ext cx="2328285" cy="570345"/>
          </a:xfrm>
        </p:spPr>
        <p:txBody>
          <a:bodyPr/>
          <a:lstStyle/>
          <a:p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Gracias...</a:t>
            </a:r>
          </a:p>
        </p:txBody>
      </p:sp>
    </p:spTree>
    <p:extLst>
      <p:ext uri="{BB962C8B-B14F-4D97-AF65-F5344CB8AC3E}">
        <p14:creationId xmlns:p14="http://schemas.microsoft.com/office/powerpoint/2010/main" xmlns="" val="1758706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Microsoft Office PowerPoint</Application>
  <PresentationFormat>Benutzerdefiniert</PresentationFormat>
  <Paragraphs>237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Tema de Office</vt:lpstr>
      <vt:lpstr>FORO INTERNACIONAL DE EXPORTACIÓN       DE FRUTAS A  ALEMANIA Y LA UNIÓN EUROPEA,  MISIÓN COMERCIAL Y RUEDA DE NEGOCIOS   </vt:lpstr>
      <vt:lpstr>FORO INTERNACIONAL DE EXPORTACIÓN DE FRUTAS A  ALEMANIA Y LA UNIÓN EUROPEA, MISIÓN COMERCIAL Y RUEDA DE NEGOCIOS </vt:lpstr>
      <vt:lpstr>FORO INTERNACIONAL DE EXPORTACIÓN DE FRUTAS A  ALEMANIA Y LA UNIÓN EUROPEA – RUEDA DE NEGOCIOS </vt:lpstr>
      <vt:lpstr>PROGRAMA GENERAL</vt:lpstr>
      <vt:lpstr>FORO INTERNACIONAL</vt:lpstr>
      <vt:lpstr>Folie 6</vt:lpstr>
      <vt:lpstr>FORO INTERNACIONAL DE EXPORTACIÓN DE FRUTAS A  ALEMANIA Y LA UNIÓN EUROPEA – RUEDA DE NEGOCIOS </vt:lpstr>
      <vt:lpstr>FORO INTERNACIONAL DE EXPORTACIÓN DE FRUTAS A  ALEMANIA Y LA UNIÓN EUROPEA – RUEDA DE NEGOCIOS </vt:lpstr>
      <vt:lpstr>Gracias...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FORO DE EXPORTACIÓN DE FRUTAS</dc:title>
  <dc:creator>Cesar Donaires</dc:creator>
  <cp:lastModifiedBy>Beate</cp:lastModifiedBy>
  <cp:revision>61</cp:revision>
  <dcterms:created xsi:type="dcterms:W3CDTF">2018-03-22T06:14:39Z</dcterms:created>
  <dcterms:modified xsi:type="dcterms:W3CDTF">2018-04-17T08:54:59Z</dcterms:modified>
</cp:coreProperties>
</file>