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4" r:id="rId4"/>
    <p:sldId id="258" r:id="rId5"/>
    <p:sldId id="263" r:id="rId6"/>
    <p:sldId id="266" r:id="rId7"/>
    <p:sldId id="267" r:id="rId8"/>
    <p:sldId id="268" r:id="rId9"/>
    <p:sldId id="271" r:id="rId10"/>
    <p:sldId id="272" r:id="rId11"/>
    <p:sldId id="273" r:id="rId12"/>
    <p:sldId id="274" r:id="rId13"/>
    <p:sldId id="289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059999"/>
    <a:srgbClr val="1F8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1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CA9D-7B09-1847-AA2A-0E8D74154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B73CA-F25B-5345-AC38-5AAF4F1C9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DCB7E-9C9A-1A4B-AEE3-6591ED73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38F0-72DB-B04E-BD4D-597A82DF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0FC44-1531-4C4D-BAB1-4293AE03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8012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96F5-ED52-1446-B1D2-51EA4A11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A2417-58F1-E744-A9B0-9433F2F40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46ADF-F199-A349-A3B2-E72FB7E1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1D686-7D76-4340-980B-83FD0C8F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4A263-86D6-834F-B8A6-9F3D561A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955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6F8B7-90B2-5843-9AC3-7CABF4490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FAF4-0E3D-274D-B9F8-6579CB966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9DD1C-E69D-4C4D-ABAF-75B1738C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EC9E2-A7B1-CD4C-A974-6EE2F30C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430F8-007F-8A48-84DB-C2437238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510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69CE-3D1B-F64D-8829-570590B1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A289-03A8-CE40-9561-FF433424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A21B5-0D5A-E74A-AD7A-EF305F2B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FC4CC-CFEE-BD4D-884A-A37943E8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CC52F-7C02-7F4E-B6A6-A3A3DE3B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824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FFFB-9683-3746-B968-7ECD4588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CAFAF-F415-8A40-8F67-3B5340833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238D9-A077-4440-AC1B-D0D33936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9CFD4-9E98-0944-9F47-A0C3CB66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D15B0-D047-D24E-8A77-C14713E9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742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1710-E704-FC49-84AD-ACD346B6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FD063-22D0-B241-A544-2927B21F2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7E3A-818E-FC42-BA07-9635145B2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83058-EB78-B540-9DDE-A0C7DB9F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43BAA-BD95-DF4A-9E64-6AE558FF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D2F60-A994-9448-BA3C-315D653A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999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1930-56DA-0B4D-A149-ADA8B508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C48D0-DFFA-294D-A243-C3472E9D2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B80D8-02F0-1A48-844A-317E9FCB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60105-150E-CD4D-ACB1-EA8D582F7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D4D0A-4BDE-C644-B4A2-EC9990F05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0D201-8AFF-5345-BE02-FD843493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7D717-2868-3348-AB74-28D08EF2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1AA58-82C8-7A4B-9A07-6BB3532E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6145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8CA4-9E8D-0842-BCD8-0B1DFA6B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DCB27-CD72-A64E-9BAE-214D6597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45E52-6E81-4244-A6D1-3481A4A1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0C964-70DE-F04D-B5A2-17C53FAE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937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E3F04-F76A-3244-A3A1-3CE6F726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9E94F-0C65-FC4D-AF74-6F072F21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CC171-0D48-964F-9B77-7291C13C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7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787-913E-D04D-8DCE-5BCB4861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2558-0C9B-364D-AC87-881DF8788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8F9E5-2133-2D41-8BF7-DB523284A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29918-8944-374D-885F-D35DC89A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A919B-9C87-9947-B553-B09FDB01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03965-0C8F-6749-AE4A-875F3173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459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6017-3CAD-FF41-BCFC-FA934711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F5F11-9A82-F84D-89D5-AE6FAD275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1DBBF-FEB3-B547-9E1D-8C76540BC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74D38-55D1-FF43-A2ED-4151A565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BAA10-4455-874B-9740-9361D3FF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B8C8F-1707-274E-9B4A-85F3F790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7033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12857A-7098-044A-BF71-BDB97B52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4BD0B-62D1-8A41-8EBE-91CBA5A36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65F33-2C33-B241-AD84-6C3400E89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DD21-ADA3-FA42-9F97-3958262B8604}" type="datetimeFigureOut">
              <a:rPr lang="es-ES_tradnl" smtClean="0"/>
              <a:t>11/07/2019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82A11-54AB-A84A-8F78-8413E8CE7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F6933-15D7-D54A-A10D-3F097C34B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38A6-186B-E44F-B309-A7109F6D2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4283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539346" y="2217016"/>
            <a:ext cx="5560291" cy="2387600"/>
          </a:xfrm>
        </p:spPr>
        <p:txBody>
          <a:bodyPr>
            <a:normAutofit/>
          </a:bodyPr>
          <a:lstStyle/>
          <a:p>
            <a:pPr algn="ctr"/>
            <a:r>
              <a:rPr lang="es-ES" sz="6600" dirty="0" smtClean="0">
                <a:solidFill>
                  <a:srgbClr val="059999"/>
                </a:solidFill>
                <a:latin typeface="Museo 500" panose="02000000000000000000" pitchFamily="50" charset="0"/>
              </a:rPr>
              <a:t>MARKETING</a:t>
            </a:r>
            <a:br>
              <a:rPr lang="es-ES" sz="6600" dirty="0" smtClean="0">
                <a:solidFill>
                  <a:srgbClr val="059999"/>
                </a:solidFill>
                <a:latin typeface="Museo 500" panose="02000000000000000000" pitchFamily="50" charset="0"/>
              </a:rPr>
            </a:br>
            <a:r>
              <a:rPr lang="es-ES" sz="6600" dirty="0" smtClean="0">
                <a:solidFill>
                  <a:srgbClr val="059999"/>
                </a:solidFill>
                <a:latin typeface="Museo 500" panose="02000000000000000000" pitchFamily="50" charset="0"/>
              </a:rPr>
              <a:t>DIGITAL</a:t>
            </a:r>
            <a:endParaRPr lang="es-ES" sz="6600" dirty="0">
              <a:solidFill>
                <a:srgbClr val="059999"/>
              </a:solidFill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44" y="1945"/>
            <a:ext cx="8570068" cy="68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0001" y="11070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rgbClr val="059999"/>
                </a:solidFill>
                <a:latin typeface="Museo 500" panose="02000000000000000000" pitchFamily="50" charset="0"/>
              </a:rPr>
              <a:t>OBJETIVO</a:t>
            </a:r>
            <a:endParaRPr lang="es-ES" sz="5400" dirty="0">
              <a:solidFill>
                <a:srgbClr val="059999"/>
              </a:solidFill>
              <a:latin typeface="Museo 500" panose="02000000000000000000" pitchFamily="50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934478" y="3062427"/>
            <a:ext cx="8486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s-ES" sz="2800" dirty="0" smtClean="0">
                <a:latin typeface="Museo 500" panose="02000000000000000000" pitchFamily="50" charset="0"/>
              </a:rPr>
              <a:t>Movilizar en los peruanos su orgullo, identidad y autoestima de tal manera que quieran a la marca, trabajen para mejorar su reputación y deseen compartirla en el mundo. </a:t>
            </a:r>
            <a:endParaRPr lang="es-ES" sz="2800" dirty="0"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391678" y="2850204"/>
            <a:ext cx="8486646" cy="777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70000"/>
              </a:lnSpc>
              <a:buClr>
                <a:srgbClr val="059999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Museo 500" panose="02000000000000000000" pitchFamily="50" charset="0"/>
              </a:rPr>
              <a:t>Primera campaña transmedia de la Marca Perú</a:t>
            </a:r>
          </a:p>
          <a:p>
            <a:pPr marL="457200" indent="-457200">
              <a:lnSpc>
                <a:spcPct val="170000"/>
              </a:lnSpc>
              <a:buClr>
                <a:srgbClr val="059999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Museo 500" panose="02000000000000000000" pitchFamily="50" charset="0"/>
              </a:rPr>
              <a:t>Más de 485 millones de impacto</a:t>
            </a:r>
          </a:p>
          <a:p>
            <a:pPr marL="457200" indent="-457200">
              <a:lnSpc>
                <a:spcPct val="170000"/>
              </a:lnSpc>
              <a:buClr>
                <a:srgbClr val="059999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Museo 500" panose="02000000000000000000" pitchFamily="50" charset="0"/>
              </a:rPr>
              <a:t>Más de 400 piezas de contenido</a:t>
            </a:r>
          </a:p>
          <a:p>
            <a:pPr marL="457200" indent="-457200">
              <a:lnSpc>
                <a:spcPct val="170000"/>
              </a:lnSpc>
              <a:buClr>
                <a:srgbClr val="059999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Museo 500" panose="02000000000000000000" pitchFamily="50" charset="0"/>
              </a:rPr>
              <a:t>Más de 56 millones de reproducciones</a:t>
            </a:r>
          </a:p>
          <a:p>
            <a:pPr marL="457200" indent="-457200">
              <a:lnSpc>
                <a:spcPct val="170000"/>
              </a:lnSpc>
              <a:buClr>
                <a:srgbClr val="059999"/>
              </a:buClr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Museo 500" panose="02000000000000000000" pitchFamily="50" charset="0"/>
              </a:rPr>
              <a:t>Reconocimiento de Facebook como caso de éxito</a:t>
            </a:r>
            <a:endParaRPr lang="es-ES" sz="2800" dirty="0"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22491" r="3939" b="25656"/>
          <a:stretch/>
        </p:blipFill>
        <p:spPr>
          <a:xfrm>
            <a:off x="4664365" y="2724727"/>
            <a:ext cx="2327564" cy="1329543"/>
          </a:xfrm>
          <a:prstGeom prst="rect">
            <a:avLst/>
          </a:prstGeom>
        </p:spPr>
      </p:pic>
      <p:sp>
        <p:nvSpPr>
          <p:cNvPr id="6" name="Google Shape;183;p28"/>
          <p:cNvSpPr txBox="1"/>
          <p:nvPr/>
        </p:nvSpPr>
        <p:spPr>
          <a:xfrm>
            <a:off x="600900" y="413241"/>
            <a:ext cx="2973573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rgbClr val="059999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Objetivo</a:t>
            </a:r>
            <a:endParaRPr sz="2800" b="1" dirty="0">
              <a:solidFill>
                <a:srgbClr val="059999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7" name="Google Shape;183;p28"/>
          <p:cNvSpPr txBox="1"/>
          <p:nvPr/>
        </p:nvSpPr>
        <p:spPr>
          <a:xfrm>
            <a:off x="7945524" y="311086"/>
            <a:ext cx="2973573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rgbClr val="059999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Público Objetivo</a:t>
            </a:r>
            <a:endParaRPr sz="2800" b="1" dirty="0">
              <a:solidFill>
                <a:srgbClr val="059999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9" name="Google Shape;183;p28"/>
          <p:cNvSpPr txBox="1"/>
          <p:nvPr/>
        </p:nvSpPr>
        <p:spPr>
          <a:xfrm>
            <a:off x="7865299" y="2973307"/>
            <a:ext cx="2973573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rgbClr val="059999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Estrategias y acciones</a:t>
            </a:r>
            <a:endParaRPr sz="2800" b="1" dirty="0">
              <a:solidFill>
                <a:srgbClr val="059999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10" name="Google Shape;183;p28"/>
          <p:cNvSpPr txBox="1"/>
          <p:nvPr/>
        </p:nvSpPr>
        <p:spPr>
          <a:xfrm>
            <a:off x="4225637" y="4677416"/>
            <a:ext cx="2973573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rgbClr val="059999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Indicadores</a:t>
            </a:r>
            <a:endParaRPr sz="2800" b="1" dirty="0">
              <a:solidFill>
                <a:srgbClr val="059999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 flipV="1">
            <a:off x="3195782" y="868218"/>
            <a:ext cx="1376218" cy="1644073"/>
          </a:xfrm>
          <a:prstGeom prst="line">
            <a:avLst/>
          </a:prstGeom>
          <a:ln w="57150">
            <a:solidFill>
              <a:srgbClr val="F2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6991929" y="913880"/>
            <a:ext cx="1311562" cy="1598412"/>
          </a:xfrm>
          <a:prstGeom prst="line">
            <a:avLst/>
          </a:prstGeom>
          <a:ln w="57150">
            <a:solidFill>
              <a:srgbClr val="F2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7199210" y="3356430"/>
            <a:ext cx="974435" cy="0"/>
          </a:xfrm>
          <a:prstGeom prst="line">
            <a:avLst/>
          </a:prstGeom>
          <a:ln w="57150">
            <a:solidFill>
              <a:srgbClr val="F2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5828147" y="4204386"/>
            <a:ext cx="0" cy="473030"/>
          </a:xfrm>
          <a:prstGeom prst="line">
            <a:avLst/>
          </a:prstGeom>
          <a:ln w="57150">
            <a:solidFill>
              <a:srgbClr val="F2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Google Shape;183;p28"/>
          <p:cNvSpPr txBox="1"/>
          <p:nvPr/>
        </p:nvSpPr>
        <p:spPr>
          <a:xfrm>
            <a:off x="7865299" y="3994074"/>
            <a:ext cx="2973573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400 piezas de contenido digital en Facebook, Twitter, </a:t>
            </a:r>
            <a:r>
              <a:rPr lang="es-ES" b="1" dirty="0" err="1" smtClean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Youtube</a:t>
            </a:r>
            <a:r>
              <a:rPr lang="es-ES" b="1" dirty="0" smtClean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 y Google.</a:t>
            </a:r>
            <a:endParaRPr b="1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827841" y="1647744"/>
            <a:ext cx="2862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1800" dirty="0" smtClean="0">
                <a:latin typeface="Museo 500" panose="02000000000000000000" pitchFamily="50" charset="0"/>
              </a:rPr>
              <a:t>Movilizar en los peruanos su orgullo, identidad y autoestima de tal manera que quieran a la marca, trabajen para mejorar su reputación y deseen compartirla en el mundo. </a:t>
            </a:r>
            <a:endParaRPr lang="es-ES" sz="1800" dirty="0">
              <a:latin typeface="Museo 500" panose="02000000000000000000" pitchFamily="50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106093" y="5172264"/>
            <a:ext cx="344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1800" dirty="0" smtClean="0">
                <a:latin typeface="Museo 500" panose="02000000000000000000" pitchFamily="50" charset="0"/>
              </a:rPr>
              <a:t>Nº de impresiones</a:t>
            </a:r>
          </a:p>
          <a:p>
            <a:pPr algn="ctr">
              <a:lnSpc>
                <a:spcPct val="100000"/>
              </a:lnSpc>
            </a:pPr>
            <a:r>
              <a:rPr lang="es-ES" sz="1800" dirty="0" smtClean="0">
                <a:latin typeface="Museo 500" panose="02000000000000000000" pitchFamily="50" charset="0"/>
              </a:rPr>
              <a:t>Nº de reproducciones</a:t>
            </a:r>
          </a:p>
          <a:p>
            <a:pPr algn="ctr">
              <a:lnSpc>
                <a:spcPct val="100000"/>
              </a:lnSpc>
            </a:pPr>
            <a:r>
              <a:rPr lang="es-ES" sz="1800" dirty="0" smtClean="0">
                <a:latin typeface="Museo 500" panose="02000000000000000000" pitchFamily="50" charset="0"/>
              </a:rPr>
              <a:t>Nº compartidos</a:t>
            </a:r>
          </a:p>
          <a:p>
            <a:pPr algn="ctr">
              <a:lnSpc>
                <a:spcPct val="100000"/>
              </a:lnSpc>
            </a:pPr>
            <a:r>
              <a:rPr lang="es-ES" sz="1800" dirty="0" smtClean="0">
                <a:latin typeface="Museo 500" panose="02000000000000000000" pitchFamily="50" charset="0"/>
              </a:rPr>
              <a:t>Nº clics</a:t>
            </a:r>
            <a:endParaRPr lang="es-ES" sz="1800" dirty="0">
              <a:latin typeface="Museo 500" panose="02000000000000000000" pitchFamily="50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889240" y="1010101"/>
            <a:ext cx="344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1800" dirty="0" smtClean="0">
                <a:latin typeface="Museo 500" panose="02000000000000000000" pitchFamily="50" charset="0"/>
              </a:rPr>
              <a:t>Nacional</a:t>
            </a:r>
            <a:endParaRPr lang="es-ES" sz="1800" dirty="0"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34;p35" descr="Resultado de imagen para REDES 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-1" y="0"/>
            <a:ext cx="12192001" cy="81311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57644" y="378275"/>
            <a:ext cx="9965373" cy="1325563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Museo 700" panose="02000000000000000000" pitchFamily="2" charset="0"/>
              </a:rPr>
              <a:t>VENTAJAS DE LAS REDES SOCIALES</a:t>
            </a:r>
            <a:endParaRPr lang="es-ES" dirty="0">
              <a:solidFill>
                <a:schemeClr val="bg1"/>
              </a:solidFill>
              <a:latin typeface="Museo 700" panose="02000000000000000000" pitchFamily="2" charset="0"/>
            </a:endParaRPr>
          </a:p>
        </p:txBody>
      </p:sp>
      <p:pic>
        <p:nvPicPr>
          <p:cNvPr id="7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07" y="0"/>
            <a:ext cx="11061348" cy="6223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37;p35"/>
          <p:cNvCxnSpPr/>
          <p:nvPr/>
        </p:nvCxnSpPr>
        <p:spPr>
          <a:xfrm flipH="1">
            <a:off x="2963472" y="3190786"/>
            <a:ext cx="1" cy="1151932"/>
          </a:xfrm>
          <a:prstGeom prst="straightConnector1">
            <a:avLst/>
          </a:prstGeom>
          <a:noFill/>
          <a:ln w="76200" cap="flat" cmpd="sng">
            <a:solidFill>
              <a:srgbClr val="02AD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238;p35"/>
          <p:cNvCxnSpPr/>
          <p:nvPr/>
        </p:nvCxnSpPr>
        <p:spPr>
          <a:xfrm flipV="1">
            <a:off x="2928758" y="4329689"/>
            <a:ext cx="1533716" cy="1"/>
          </a:xfrm>
          <a:prstGeom prst="straightConnector1">
            <a:avLst/>
          </a:prstGeom>
          <a:noFill/>
          <a:ln w="76200" cap="flat" cmpd="sng">
            <a:solidFill>
              <a:srgbClr val="02AD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39;p35"/>
          <p:cNvCxnSpPr/>
          <p:nvPr/>
        </p:nvCxnSpPr>
        <p:spPr>
          <a:xfrm flipH="1">
            <a:off x="8689525" y="3155764"/>
            <a:ext cx="1" cy="1151932"/>
          </a:xfrm>
          <a:prstGeom prst="straightConnector1">
            <a:avLst/>
          </a:prstGeom>
          <a:noFill/>
          <a:ln w="76200" cap="flat" cmpd="sng">
            <a:solidFill>
              <a:srgbClr val="02AD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40;p35"/>
          <p:cNvCxnSpPr/>
          <p:nvPr/>
        </p:nvCxnSpPr>
        <p:spPr>
          <a:xfrm>
            <a:off x="7654048" y="4342717"/>
            <a:ext cx="1056152" cy="1"/>
          </a:xfrm>
          <a:prstGeom prst="straightConnector1">
            <a:avLst/>
          </a:prstGeom>
          <a:noFill/>
          <a:ln w="76200" cap="flat" cmpd="sng">
            <a:solidFill>
              <a:srgbClr val="02ADB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241;p35"/>
          <p:cNvSpPr txBox="1"/>
          <p:nvPr/>
        </p:nvSpPr>
        <p:spPr>
          <a:xfrm>
            <a:off x="3630306" y="4107163"/>
            <a:ext cx="4761054" cy="82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D740A"/>
                </a:solidFill>
                <a:latin typeface="Righteous"/>
                <a:ea typeface="Righteous"/>
                <a:cs typeface="Righteous"/>
                <a:sym typeface="Righteous"/>
              </a:rPr>
              <a:t>VIDEO MARKETING</a:t>
            </a:r>
            <a:endParaRPr sz="2300" b="1" dirty="0">
              <a:solidFill>
                <a:srgbClr val="FD740A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4" name="Google Shape;242;p35"/>
          <p:cNvSpPr txBox="1"/>
          <p:nvPr/>
        </p:nvSpPr>
        <p:spPr>
          <a:xfrm>
            <a:off x="1851671" y="4751184"/>
            <a:ext cx="3174762" cy="82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DIFERENCIACIÓN</a:t>
            </a:r>
            <a:endParaRPr sz="1100" b="1" dirty="0">
              <a:solidFill>
                <a:srgbClr val="FFFFFF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CERCANÍA, HUMANIZAR</a:t>
            </a:r>
            <a:endParaRPr sz="1100" b="1" dirty="0">
              <a:solidFill>
                <a:srgbClr val="FFFFFF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EXPERIENCIA DEL USUARIO</a:t>
            </a:r>
            <a:endParaRPr sz="1100" b="1" dirty="0">
              <a:solidFill>
                <a:srgbClr val="FFFFFF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TRÁFICO WEB</a:t>
            </a:r>
            <a:endParaRPr sz="1100" b="1" dirty="0">
              <a:solidFill>
                <a:srgbClr val="FFFFFF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MARKETING DE INFLUENCERS</a:t>
            </a:r>
            <a:endParaRPr sz="1100" b="1" dirty="0">
              <a:solidFill>
                <a:srgbClr val="FFFFFF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15" name="Google Shape;243;p35"/>
          <p:cNvSpPr txBox="1"/>
          <p:nvPr/>
        </p:nvSpPr>
        <p:spPr>
          <a:xfrm>
            <a:off x="7779752" y="4847330"/>
            <a:ext cx="3618343" cy="82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EXPERIENCIA DE USUARIO</a:t>
            </a:r>
            <a:endParaRPr sz="1100" b="1" dirty="0">
              <a:solidFill>
                <a:srgbClr val="FFFFFF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AUMENTO DE PERMANENCIA DE USUARIO</a:t>
            </a:r>
            <a:endParaRPr sz="1100" b="1" dirty="0">
              <a:solidFill>
                <a:srgbClr val="FFFFFF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ALCANCE MUNDIAL</a:t>
            </a:r>
            <a:endParaRPr sz="1100" b="1" dirty="0">
              <a:solidFill>
                <a:srgbClr val="FFFFFF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POSICIONAMIENTO</a:t>
            </a:r>
            <a:endParaRPr sz="1100" b="1" dirty="0">
              <a:solidFill>
                <a:srgbClr val="FFFFFF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CREDIBILIDAD</a:t>
            </a:r>
            <a:endParaRPr sz="1100" b="1" dirty="0">
              <a:solidFill>
                <a:srgbClr val="FFFFFF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17" name="Google Shape;245;p35"/>
          <p:cNvSpPr txBox="1"/>
          <p:nvPr/>
        </p:nvSpPr>
        <p:spPr>
          <a:xfrm>
            <a:off x="1171264" y="2628490"/>
            <a:ext cx="1306422" cy="59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NETWORKING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18" name="Google Shape;246;p35"/>
          <p:cNvSpPr txBox="1"/>
          <p:nvPr/>
        </p:nvSpPr>
        <p:spPr>
          <a:xfrm>
            <a:off x="2597301" y="2628490"/>
            <a:ext cx="1306422" cy="59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HUMANIZAR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19" name="Google Shape;247;p35"/>
          <p:cNvSpPr txBox="1"/>
          <p:nvPr/>
        </p:nvSpPr>
        <p:spPr>
          <a:xfrm>
            <a:off x="3630306" y="2542090"/>
            <a:ext cx="1664336" cy="59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MARKETING DE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RECOMENDACIÓN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20" name="Google Shape;248;p35"/>
          <p:cNvSpPr txBox="1"/>
          <p:nvPr/>
        </p:nvSpPr>
        <p:spPr>
          <a:xfrm>
            <a:off x="5023709" y="2542090"/>
            <a:ext cx="1664336" cy="59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B2B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NETWORKING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21" name="Google Shape;249;p35"/>
          <p:cNvSpPr txBox="1"/>
          <p:nvPr/>
        </p:nvSpPr>
        <p:spPr>
          <a:xfrm>
            <a:off x="6460915" y="2591879"/>
            <a:ext cx="1664336" cy="59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POSICIONAMIENTO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SEO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22" name="Google Shape;250;p35"/>
          <p:cNvSpPr txBox="1"/>
          <p:nvPr/>
        </p:nvSpPr>
        <p:spPr>
          <a:xfrm>
            <a:off x="7924588" y="2542090"/>
            <a:ext cx="1664336" cy="59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POSICIONAMIENTO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VIRALIDAD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  <p:sp>
        <p:nvSpPr>
          <p:cNvPr id="23" name="Google Shape;251;p35"/>
          <p:cNvSpPr txBox="1"/>
          <p:nvPr/>
        </p:nvSpPr>
        <p:spPr>
          <a:xfrm>
            <a:off x="9388261" y="2520099"/>
            <a:ext cx="1664336" cy="59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INSPIRACIÓN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TRÁFICO WEB</a:t>
            </a:r>
            <a:endParaRPr sz="9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</p:spTree>
    <p:extLst>
      <p:ext uri="{BB962C8B-B14F-4D97-AF65-F5344CB8AC3E}">
        <p14:creationId xmlns:p14="http://schemas.microsoft.com/office/powerpoint/2010/main" val="25599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44" y="1188203"/>
            <a:ext cx="4844081" cy="46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6;p36"/>
          <p:cNvSpPr txBox="1"/>
          <p:nvPr/>
        </p:nvSpPr>
        <p:spPr>
          <a:xfrm>
            <a:off x="899332" y="2153566"/>
            <a:ext cx="10285905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4400" dirty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“El marketing </a:t>
            </a:r>
            <a:r>
              <a:rPr lang="en-US" sz="4400" dirty="0" err="1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ya</a:t>
            </a:r>
            <a:r>
              <a:rPr lang="en-US" sz="4400" dirty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 no </a:t>
            </a:r>
            <a:r>
              <a:rPr lang="en-US" sz="4400" dirty="0" err="1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es</a:t>
            </a:r>
            <a:r>
              <a:rPr lang="en-US" sz="4400" dirty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 </a:t>
            </a:r>
            <a:r>
              <a:rPr lang="en-US" sz="4400" dirty="0" err="1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cuestión</a:t>
            </a:r>
            <a:r>
              <a:rPr lang="en-US" sz="4400" dirty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 de lo que </a:t>
            </a:r>
            <a:r>
              <a:rPr lang="en-US" sz="4400" dirty="0" err="1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sabes</a:t>
            </a:r>
            <a:r>
              <a:rPr lang="en-US" sz="4400" dirty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 </a:t>
            </a:r>
            <a:r>
              <a:rPr lang="en-US" sz="4400" dirty="0" err="1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producir</a:t>
            </a:r>
            <a:r>
              <a:rPr lang="en-US" sz="4400" dirty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, </a:t>
            </a:r>
            <a:r>
              <a:rPr lang="en-US" sz="4400" dirty="0" err="1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sino</a:t>
            </a:r>
            <a:r>
              <a:rPr lang="en-US" sz="4400" dirty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 de </a:t>
            </a:r>
            <a:r>
              <a:rPr lang="en-US" sz="4400" dirty="0" err="1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qué</a:t>
            </a:r>
            <a:r>
              <a:rPr lang="en-US" sz="4400" dirty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 </a:t>
            </a:r>
            <a:r>
              <a:rPr lang="en-US" sz="4400" dirty="0" err="1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historias</a:t>
            </a:r>
            <a:r>
              <a:rPr lang="en-US" sz="4400" dirty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 </a:t>
            </a:r>
            <a:r>
              <a:rPr lang="en-US" sz="4400" dirty="0" err="1" smtClean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sabes</a:t>
            </a:r>
            <a:r>
              <a:rPr lang="en-US" sz="4400" dirty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 </a:t>
            </a:r>
            <a:r>
              <a:rPr lang="en-US" sz="4400" dirty="0" err="1" smtClean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contar</a:t>
            </a:r>
            <a:r>
              <a:rPr lang="en-US" sz="4400" dirty="0" smtClean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”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dirty="0" smtClean="0">
                <a:solidFill>
                  <a:srgbClr val="1D1D1D"/>
                </a:solidFill>
                <a:latin typeface="Museo 500" panose="02000000000000000000" pitchFamily="50" charset="0"/>
                <a:ea typeface="Righteous"/>
                <a:cs typeface="Righteous"/>
                <a:sym typeface="Righteous"/>
              </a:rPr>
              <a:t>Seth Godin</a:t>
            </a:r>
            <a:endParaRPr sz="3200" dirty="0">
              <a:solidFill>
                <a:srgbClr val="1D1D1D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4400" dirty="0">
              <a:solidFill>
                <a:schemeClr val="dk1"/>
              </a:solidFill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44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latin typeface="Museo 500" panose="02000000000000000000" pitchFamily="50" charset="0"/>
              <a:ea typeface="Righteous"/>
              <a:cs typeface="Righteous"/>
              <a:sym typeface="Righteous"/>
            </a:endParaRPr>
          </a:p>
        </p:txBody>
      </p:sp>
    </p:spTree>
    <p:extLst>
      <p:ext uri="{BB962C8B-B14F-4D97-AF65-F5344CB8AC3E}">
        <p14:creationId xmlns:p14="http://schemas.microsoft.com/office/powerpoint/2010/main" val="173414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2611579"/>
            <a:ext cx="12192000" cy="1480201"/>
          </a:xfrm>
          <a:prstGeom prst="rect">
            <a:avLst/>
          </a:prstGeom>
          <a:solidFill>
            <a:srgbClr val="05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Transformación</a:t>
            </a:r>
            <a:r>
              <a:rPr lang="es-ES" sz="6600" dirty="0" smtClean="0">
                <a:latin typeface="Museo 500" panose="02000000000000000000" pitchFamily="50" charset="0"/>
              </a:rPr>
              <a:t> </a:t>
            </a:r>
            <a:r>
              <a:rPr lang="es-ES" sz="6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digital</a:t>
            </a:r>
            <a:endParaRPr lang="es-ES" sz="6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2611579"/>
            <a:ext cx="12192000" cy="1480201"/>
          </a:xfrm>
          <a:prstGeom prst="rect">
            <a:avLst/>
          </a:prstGeom>
          <a:solidFill>
            <a:srgbClr val="05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Marketing digital</a:t>
            </a:r>
            <a:endParaRPr lang="es-ES" sz="6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873" y="2692689"/>
            <a:ext cx="10515600" cy="1325563"/>
          </a:xfrm>
        </p:spPr>
        <p:txBody>
          <a:bodyPr>
            <a:normAutofit/>
          </a:bodyPr>
          <a:lstStyle/>
          <a:p>
            <a:r>
              <a:rPr lang="es-ES" sz="6600" dirty="0" smtClean="0">
                <a:latin typeface="Museo 500" panose="02000000000000000000" pitchFamily="50" charset="0"/>
              </a:rPr>
              <a:t>El marketing digital es …</a:t>
            </a:r>
            <a:endParaRPr lang="es-ES" sz="6600" dirty="0"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18" y="426714"/>
            <a:ext cx="5940564" cy="600457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904363" y="1454623"/>
            <a:ext cx="1632625" cy="636825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Museo 700" panose="02000000000000000000" pitchFamily="2" charset="0"/>
              </a:rPr>
              <a:t>Interacción</a:t>
            </a:r>
            <a:endParaRPr lang="es-ES" sz="2000" dirty="0">
              <a:latin typeface="Museo 700" panose="02000000000000000000" pitchFamily="2" charset="0"/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5796065" y="886567"/>
            <a:ext cx="1632625" cy="63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 smtClean="0">
                <a:latin typeface="Museo 700" panose="02000000000000000000" pitchFamily="2" charset="0"/>
              </a:rPr>
              <a:t>Inmediatez</a:t>
            </a:r>
            <a:endParaRPr lang="es-ES" sz="2000" dirty="0">
              <a:latin typeface="Museo 7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61972" y="3104856"/>
            <a:ext cx="7868055" cy="1325563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  <a:latin typeface="Museo 700" panose="02000000000000000000" pitchFamily="2" charset="0"/>
              </a:rPr>
              <a:t>PANORAMA DIGITAL</a:t>
            </a:r>
            <a:br>
              <a:rPr lang="es-ES" sz="6000" dirty="0" smtClean="0">
                <a:solidFill>
                  <a:schemeClr val="bg1"/>
                </a:solidFill>
                <a:latin typeface="Museo 700" panose="02000000000000000000" pitchFamily="2" charset="0"/>
              </a:rPr>
            </a:br>
            <a:r>
              <a:rPr lang="es-ES" sz="6000" dirty="0" smtClean="0">
                <a:solidFill>
                  <a:schemeClr val="bg1"/>
                </a:solidFill>
                <a:latin typeface="Museo 700" panose="02000000000000000000" pitchFamily="2" charset="0"/>
              </a:rPr>
              <a:t>EN LATINOAMÉRICA</a:t>
            </a:r>
            <a:endParaRPr lang="es-ES" sz="6000" dirty="0">
              <a:solidFill>
                <a:schemeClr val="bg1"/>
              </a:solidFill>
              <a:latin typeface="Museo 700" panose="020000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23807" y="2699757"/>
            <a:ext cx="7344383" cy="116732"/>
          </a:xfrm>
          <a:prstGeom prst="rect">
            <a:avLst/>
          </a:prstGeom>
          <a:solidFill>
            <a:srgbClr val="05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423807" y="4590594"/>
            <a:ext cx="7344383" cy="116732"/>
          </a:xfrm>
          <a:prstGeom prst="rect">
            <a:avLst/>
          </a:prstGeom>
          <a:solidFill>
            <a:srgbClr val="05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9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12192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02431" y="6354192"/>
            <a:ext cx="3441970" cy="510364"/>
          </a:xfrm>
        </p:spPr>
        <p:txBody>
          <a:bodyPr>
            <a:norm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Fuente: </a:t>
            </a:r>
            <a:r>
              <a:rPr lang="es-ES" sz="1200" dirty="0" err="1" smtClean="0">
                <a:solidFill>
                  <a:schemeClr val="bg1"/>
                </a:solidFill>
                <a:latin typeface="Museo 500" panose="02000000000000000000" pitchFamily="50" charset="0"/>
              </a:rPr>
              <a:t>Statista</a:t>
            </a:r>
            <a:r>
              <a:rPr lang="es-ES" sz="1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 y Tendencias Digitales</a:t>
            </a:r>
            <a:endParaRPr lang="es-ES" sz="12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320721" y="6461196"/>
            <a:ext cx="3441970" cy="510364"/>
          </a:xfrm>
        </p:spPr>
        <p:txBody>
          <a:bodyPr>
            <a:normAutofit/>
          </a:bodyPr>
          <a:lstStyle/>
          <a:p>
            <a:pPr algn="ctr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</a:rPr>
              <a:t>Fuente: Tendencias Digitales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85677" cy="717901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61972" y="2996119"/>
            <a:ext cx="7868055" cy="1325563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  <a:latin typeface="Museo 700" panose="02000000000000000000" pitchFamily="2" charset="0"/>
              </a:rPr>
              <a:t>CASO DE ÉXITO</a:t>
            </a:r>
            <a:endParaRPr lang="es-ES" sz="6000" dirty="0">
              <a:solidFill>
                <a:schemeClr val="bg1"/>
              </a:solidFill>
              <a:latin typeface="Museo 700" panose="020000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23807" y="2591020"/>
            <a:ext cx="7344383" cy="116732"/>
          </a:xfrm>
          <a:prstGeom prst="rect">
            <a:avLst/>
          </a:prstGeom>
          <a:solidFill>
            <a:srgbClr val="05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423807" y="4481857"/>
            <a:ext cx="7344383" cy="116732"/>
          </a:xfrm>
          <a:prstGeom prst="rect">
            <a:avLst/>
          </a:prstGeom>
          <a:solidFill>
            <a:srgbClr val="05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3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221</Words>
  <Application>Microsoft Office PowerPoint</Application>
  <PresentationFormat>Panorámica</PresentationFormat>
  <Paragraphs>55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Museo 500</vt:lpstr>
      <vt:lpstr>Museo 700</vt:lpstr>
      <vt:lpstr>Righteous</vt:lpstr>
      <vt:lpstr>Office Theme</vt:lpstr>
      <vt:lpstr>MARKETING DIGITAL</vt:lpstr>
      <vt:lpstr>Transformación digital</vt:lpstr>
      <vt:lpstr>Marketing digital</vt:lpstr>
      <vt:lpstr>El marketing digital es …</vt:lpstr>
      <vt:lpstr>Interacción</vt:lpstr>
      <vt:lpstr>PANORAMA DIGITAL EN LATINOAMÉRICA</vt:lpstr>
      <vt:lpstr>Fuente: Statista y Tendencias Digitales</vt:lpstr>
      <vt:lpstr>Fuente: Tendencias Digitales</vt:lpstr>
      <vt:lpstr>CASO DE ÉXITO</vt:lpstr>
      <vt:lpstr>Presentación de PowerPoint</vt:lpstr>
      <vt:lpstr>OBJETIVO</vt:lpstr>
      <vt:lpstr>Presentación de PowerPoint</vt:lpstr>
      <vt:lpstr>Presentación de PowerPoint</vt:lpstr>
      <vt:lpstr>VENTAJAS DE LAS REDES SOCIALES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 velez</dc:creator>
  <cp:lastModifiedBy>User</cp:lastModifiedBy>
  <cp:revision>22</cp:revision>
  <dcterms:created xsi:type="dcterms:W3CDTF">2019-05-20T21:07:02Z</dcterms:created>
  <dcterms:modified xsi:type="dcterms:W3CDTF">2019-07-11T19:44:26Z</dcterms:modified>
</cp:coreProperties>
</file>